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51"/>
  </p:notesMasterIdLst>
  <p:sldIdLst>
    <p:sldId id="533" r:id="rId5"/>
    <p:sldId id="2141412575" r:id="rId6"/>
    <p:sldId id="2141412694" r:id="rId7"/>
    <p:sldId id="2141412695" r:id="rId8"/>
    <p:sldId id="2141412696" r:id="rId9"/>
    <p:sldId id="2141412702" r:id="rId10"/>
    <p:sldId id="559" r:id="rId11"/>
    <p:sldId id="2141412676" r:id="rId12"/>
    <p:sldId id="277" r:id="rId13"/>
    <p:sldId id="2141412683" r:id="rId14"/>
    <p:sldId id="2141412688" r:id="rId15"/>
    <p:sldId id="2141412578" r:id="rId16"/>
    <p:sldId id="264" r:id="rId17"/>
    <p:sldId id="303" r:id="rId18"/>
    <p:sldId id="2141412589" r:id="rId19"/>
    <p:sldId id="272" r:id="rId20"/>
    <p:sldId id="2141412574" r:id="rId21"/>
    <p:sldId id="284" r:id="rId22"/>
    <p:sldId id="2141412635" r:id="rId23"/>
    <p:sldId id="2141412704" r:id="rId24"/>
    <p:sldId id="2141412687" r:id="rId25"/>
    <p:sldId id="2141412671" r:id="rId26"/>
    <p:sldId id="2141412697" r:id="rId27"/>
    <p:sldId id="2141412596" r:id="rId28"/>
    <p:sldId id="2141412643" r:id="rId29"/>
    <p:sldId id="2141412670" r:id="rId30"/>
    <p:sldId id="2141412680" r:id="rId31"/>
    <p:sldId id="266" r:id="rId32"/>
    <p:sldId id="2141412653" r:id="rId33"/>
    <p:sldId id="2141412669" r:id="rId34"/>
    <p:sldId id="2141412698" r:id="rId35"/>
    <p:sldId id="2141412699" r:id="rId36"/>
    <p:sldId id="2141412677" r:id="rId37"/>
    <p:sldId id="270" r:id="rId38"/>
    <p:sldId id="2141412700" r:id="rId39"/>
    <p:sldId id="2141412617" r:id="rId40"/>
    <p:sldId id="2141412701" r:id="rId41"/>
    <p:sldId id="2141412598" r:id="rId42"/>
    <p:sldId id="560" r:id="rId43"/>
    <p:sldId id="2141412703" r:id="rId44"/>
    <p:sldId id="2141412591" r:id="rId45"/>
    <p:sldId id="1763" r:id="rId46"/>
    <p:sldId id="2141412692" r:id="rId47"/>
    <p:sldId id="2141412684" r:id="rId48"/>
    <p:sldId id="515" r:id="rId49"/>
    <p:sldId id="2147475343" r:id="rId50"/>
  </p:sldIdLst>
  <p:sldSz cx="12192000" cy="6858000"/>
  <p:notesSz cx="6858000" cy="9144000"/>
  <p:embeddedFontLst>
    <p:embeddedFont>
      <p:font typeface="Century Gothic" panose="020B0502020202020204" pitchFamily="34" charset="0"/>
      <p:regular r:id="rId52"/>
      <p:bold r:id="rId53"/>
      <p:italic r:id="rId54"/>
      <p:boldItalic r:id="rId55"/>
    </p:embeddedFont>
    <p:embeddedFont>
      <p:font typeface="Cormorant Garamond Bold" panose="020F0502020204030204" pitchFamily="34" charset="0"/>
      <p:regular r:id="rId56"/>
      <p:bold r:id="rId57"/>
      <p:italic r:id="rId58"/>
      <p:boldItalic r:id="rId59"/>
    </p:embeddedFont>
    <p:embeddedFont>
      <p:font typeface="Georgia" panose="02040502050405020303" pitchFamily="18" charset="0"/>
      <p:regular r:id="rId60"/>
      <p:bold r:id="rId61"/>
      <p:italic r:id="rId62"/>
      <p:boldItalic r:id="rId63"/>
    </p:embeddedFont>
    <p:embeddedFont>
      <p:font typeface="Hind" panose="02000000000000000000" pitchFamily="2" charset="77"/>
      <p:regular r:id="rId64"/>
      <p:bold r:id="rId65"/>
    </p:embeddedFont>
    <p:embeddedFont>
      <p:font typeface="Lora" pitchFamily="2" charset="77"/>
      <p:regular r:id="rId66"/>
      <p:bold r:id="rId67"/>
      <p:italic r:id="rId68"/>
      <p:boldItalic r:id="rId69"/>
    </p:embeddedFont>
    <p:embeddedFont>
      <p:font typeface="Montserrat" pitchFamily="2" charset="77"/>
      <p:regular r:id="rId70"/>
      <p:bold r:id="rId71"/>
      <p:italic r:id="rId72"/>
      <p:boldItalic r:id="rId73"/>
    </p:embeddedFont>
    <p:embeddedFont>
      <p:font typeface="Mukta" pitchFamily="2" charset="77"/>
      <p:regular r:id="rId74"/>
      <p:bold r:id="rId75"/>
    </p:embeddedFont>
    <p:embeddedFont>
      <p:font typeface="Noto Serif" panose="02020600060500020200" pitchFamily="18" charset="0"/>
      <p:regular r:id="rId76"/>
      <p:bold r:id="rId77"/>
      <p:italic r:id="rId78"/>
      <p:boldItalic r:id="rId79"/>
    </p:embeddedFont>
    <p:embeddedFont>
      <p:font typeface="Open Sans" panose="020B0606030504020204" pitchFamily="34" charset="0"/>
      <p:regular r:id="rId80"/>
      <p:bold r:id="rId81"/>
      <p:italic r:id="rId82"/>
      <p:boldItalic r:id="rId83"/>
    </p:embeddedFont>
    <p:embeddedFont>
      <p:font typeface="Roboto" panose="02000000000000000000" pitchFamily="2" charset="0"/>
      <p:regular r:id="rId84"/>
      <p:bold r:id="rId85"/>
      <p:italic r:id="rId86"/>
      <p:boldItalic r:id="rId87"/>
    </p:embeddedFont>
    <p:embeddedFont>
      <p:font typeface="Roboto Slab" pitchFamily="2" charset="0"/>
      <p:regular r:id="rId88"/>
      <p:bold r:id="rId89"/>
    </p:embeddedFont>
    <p:embeddedFont>
      <p:font typeface="Source Sans Pro" panose="020B0503030403020204" pitchFamily="34" charset="0"/>
      <p:regular r:id="rId90"/>
      <p:bold r:id="rId91"/>
      <p:italic r:id="rId92"/>
      <p:boldItalic r:id="rId93"/>
    </p:embeddedFont>
    <p:embeddedFont>
      <p:font typeface="Source Serif Pro" panose="02040603050405020204" pitchFamily="18" charset="0"/>
      <p:regular r:id="rId94"/>
      <p:bold r:id="rId95"/>
      <p:italic r:id="rId96"/>
      <p:boldItalic r:id="rId9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8" roundtripDataSignature="AMtx7miiPjY83Fv3/Dt5aRqyt6d1T6tXc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19882C1-0DFD-01DF-4337-3B7A46212D58}" name="Abdulghani Al Sabouni" initials="AAS" userId="S::abdulghani.alsabouni@ikem.de::08f68c5c-92d8-4ec9-ab60-d61a3b310fdc" providerId="AD"/>
  <p188:author id="{8BC16DD0-0D33-EC10-929A-02A8D0514696}" name="Simon Schäfer-Stradowsky" initials="SS" userId="S::simon.schaefer-stradowsky@ikem.de::1b60fcfd-2057-49af-b22a-a10ae9d2b22b"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270" autoAdjust="0"/>
    <p:restoredTop sz="87157"/>
  </p:normalViewPr>
  <p:slideViewPr>
    <p:cSldViewPr snapToGrid="0">
      <p:cViewPr varScale="1">
        <p:scale>
          <a:sx n="104" d="100"/>
          <a:sy n="104" d="100"/>
        </p:scale>
        <p:origin x="240"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12.fntdata"/><Relationship Id="rId68" Type="http://schemas.openxmlformats.org/officeDocument/2006/relationships/font" Target="fonts/font17.fntdata"/><Relationship Id="rId84" Type="http://schemas.openxmlformats.org/officeDocument/2006/relationships/font" Target="fonts/font33.fntdata"/><Relationship Id="rId89" Type="http://schemas.openxmlformats.org/officeDocument/2006/relationships/font" Target="fonts/font38.fntdata"/><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font" Target="fonts/font2.fntdata"/><Relationship Id="rId58" Type="http://schemas.openxmlformats.org/officeDocument/2006/relationships/font" Target="fonts/font7.fntdata"/><Relationship Id="rId74" Type="http://schemas.openxmlformats.org/officeDocument/2006/relationships/font" Target="fonts/font23.fntdata"/><Relationship Id="rId79" Type="http://schemas.openxmlformats.org/officeDocument/2006/relationships/font" Target="fonts/font28.fntdata"/><Relationship Id="rId123" Type="http://schemas.microsoft.com/office/2018/10/relationships/authors" Target="authors.xml"/><Relationship Id="rId5" Type="http://schemas.openxmlformats.org/officeDocument/2006/relationships/slide" Target="slides/slide1.xml"/><Relationship Id="rId90" Type="http://schemas.openxmlformats.org/officeDocument/2006/relationships/font" Target="fonts/font39.fntdata"/><Relationship Id="rId95" Type="http://schemas.openxmlformats.org/officeDocument/2006/relationships/font" Target="fonts/font44.fntdata"/><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font" Target="fonts/font13.fntdata"/><Relationship Id="rId69" Type="http://schemas.openxmlformats.org/officeDocument/2006/relationships/font" Target="fonts/font18.fntdata"/><Relationship Id="rId118" Type="http://customschemas.google.com/relationships/presentationmetadata" Target="metadata"/><Relationship Id="rId80" Type="http://schemas.openxmlformats.org/officeDocument/2006/relationships/font" Target="fonts/font29.fntdata"/><Relationship Id="rId85" Type="http://schemas.openxmlformats.org/officeDocument/2006/relationships/font" Target="fonts/font34.fntdata"/><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font" Target="fonts/font19.fntdata"/><Relationship Id="rId75" Type="http://schemas.openxmlformats.org/officeDocument/2006/relationships/font" Target="fonts/font24.fntdata"/><Relationship Id="rId83" Type="http://schemas.openxmlformats.org/officeDocument/2006/relationships/font" Target="fonts/font32.fntdata"/><Relationship Id="rId88" Type="http://schemas.openxmlformats.org/officeDocument/2006/relationships/font" Target="fonts/font37.fntdata"/><Relationship Id="rId91" Type="http://schemas.openxmlformats.org/officeDocument/2006/relationships/font" Target="fonts/font40.fntdata"/><Relationship Id="rId96" Type="http://schemas.openxmlformats.org/officeDocument/2006/relationships/font" Target="fonts/font45.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6.fntdata"/><Relationship Id="rId119"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openxmlformats.org/officeDocument/2006/relationships/font" Target="fonts/font22.fntdata"/><Relationship Id="rId78" Type="http://schemas.openxmlformats.org/officeDocument/2006/relationships/font" Target="fonts/font27.fntdata"/><Relationship Id="rId81" Type="http://schemas.openxmlformats.org/officeDocument/2006/relationships/font" Target="fonts/font30.fntdata"/><Relationship Id="rId86" Type="http://schemas.openxmlformats.org/officeDocument/2006/relationships/font" Target="fonts/font35.fntdata"/><Relationship Id="rId94" Type="http://schemas.openxmlformats.org/officeDocument/2006/relationships/font" Target="fonts/font43.fntdata"/><Relationship Id="rId12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font" Target="fonts/font4.fntdata"/><Relationship Id="rId76" Type="http://schemas.openxmlformats.org/officeDocument/2006/relationships/font" Target="fonts/font25.fntdata"/><Relationship Id="rId97" Type="http://schemas.openxmlformats.org/officeDocument/2006/relationships/font" Target="fonts/font46.fntdata"/><Relationship Id="rId120"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font" Target="fonts/font20.fntdata"/><Relationship Id="rId92" Type="http://schemas.openxmlformats.org/officeDocument/2006/relationships/font" Target="fonts/font41.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font" Target="fonts/font15.fntdata"/><Relationship Id="rId87" Type="http://schemas.openxmlformats.org/officeDocument/2006/relationships/font" Target="fonts/font36.fntdata"/><Relationship Id="rId61" Type="http://schemas.openxmlformats.org/officeDocument/2006/relationships/font" Target="fonts/font10.fntdata"/><Relationship Id="rId82" Type="http://schemas.openxmlformats.org/officeDocument/2006/relationships/font" Target="fonts/font31.fntdata"/><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font" Target="fonts/font5.fntdata"/><Relationship Id="rId77" Type="http://schemas.openxmlformats.org/officeDocument/2006/relationships/font" Target="fonts/font26.fntdata"/><Relationship Id="rId8" Type="http://schemas.openxmlformats.org/officeDocument/2006/relationships/slide" Target="slides/slide4.xml"/><Relationship Id="rId51" Type="http://schemas.openxmlformats.org/officeDocument/2006/relationships/notesMaster" Target="notesMasters/notesMaster1.xml"/><Relationship Id="rId72" Type="http://schemas.openxmlformats.org/officeDocument/2006/relationships/font" Target="fonts/font21.fntdata"/><Relationship Id="rId93" Type="http://schemas.openxmlformats.org/officeDocument/2006/relationships/font" Target="fonts/font42.fntdata"/><Relationship Id="rId121" Type="http://schemas.openxmlformats.org/officeDocument/2006/relationships/theme" Target="theme/theme1.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ecoaction.org.ua/climate-damage-by-russia-24-months.html"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s://interfax.com.ua/news/economic/875923.html" TargetMode="External"/><Relationship Id="rId3" Type="http://schemas.openxmlformats.org/officeDocument/2006/relationships/hyperlink" Target="https://en.interfax.com.ua/news/economic/959235.html" TargetMode="External"/><Relationship Id="rId7" Type="http://schemas.openxmlformats.org/officeDocument/2006/relationships/hyperlink" Target="https://www.yellowblue.foundation/en/news/workshop-solar-power-for-improve-resilience-of-water-and-health-services-within-ukraine/"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interfax.com.ua/news/greendeal/921403.html" TargetMode="External"/><Relationship Id="rId5" Type="http://schemas.openxmlformats.org/officeDocument/2006/relationships/hyperlink" Target="https://interfax.com/newsroom/top-stories/97533/" TargetMode="External"/><Relationship Id="rId4" Type="http://schemas.openxmlformats.org/officeDocument/2006/relationships/hyperlink" Target="https://ubn.news/a-ukrainian-company-has-invested-uah-20m-in-roof-mounted-solar-panels-to-replace-30-of-its-electrical-consumption-with-green-energy/#:~:text=The%20city%20council%20reported%20that,Vinnytsia%2C%20the%20city%20council%20reported."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en.interfax.com.ua/news/economic/959235.html"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businessinsider.com/svitlana-krakovska-ukraine-rebuild-green-tech-energy-solar-renewable-2023-2"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razomwestand.org/en/short-history-fossil-fuels-and-conflicts#:~:text=Control%20over%20supplies%20of%20fossil,terror%20and%20commit%20horrific%20crime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carbonbrief.org/analysis-which-countries-are-historically-responsible-for-climate-change/"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makerichpolluterspay.org/climate-equality-report/"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ergyandcleanair.org/december-2024-monthly-analysis-of-russian-fossil-fuel-exports-and-sanction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doi.org/10.4060/cc5755e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EXTRA https://</a:t>
            </a:r>
            <a:r>
              <a:rPr lang="en-GB" dirty="0" err="1"/>
              <a:t>www.pnnl.gov</a:t>
            </a:r>
            <a:r>
              <a:rPr lang="en-GB" dirty="0"/>
              <a:t>/sites/default/files/media/file/Ukraine%20NZW%20COP28%20report%202023.pdf  - </a:t>
            </a:r>
            <a:r>
              <a:rPr lang="en-GB" sz="1800" dirty="0">
                <a:solidFill>
                  <a:srgbClr val="FFFFFF"/>
                </a:solidFill>
                <a:effectLst/>
                <a:latin typeface="ProximaNova"/>
              </a:rPr>
              <a:t>CLEAN ENERGY ROADMAP: </a:t>
            </a:r>
            <a:endParaRPr lang="en-GB" dirty="0"/>
          </a:p>
          <a:p>
            <a:r>
              <a:rPr lang="en-GB" sz="1800" b="1" dirty="0">
                <a:solidFill>
                  <a:srgbClr val="FFFFFF"/>
                </a:solidFill>
                <a:effectLst/>
                <a:latin typeface="ProximaNova"/>
              </a:rPr>
              <a:t>FROM RECONSTRUCTION TO DECARBONIZATION IN UKRAINE </a:t>
            </a:r>
            <a:endParaRPr lang="en-GB" dirty="0"/>
          </a:p>
          <a:p>
            <a:endParaRPr lang="en-UA" dirty="0"/>
          </a:p>
        </p:txBody>
      </p:sp>
    </p:spTree>
    <p:extLst>
      <p:ext uri="{BB962C8B-B14F-4D97-AF65-F5344CB8AC3E}">
        <p14:creationId xmlns:p14="http://schemas.microsoft.com/office/powerpoint/2010/main" val="4142526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2ae38de547_0_2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32ae38de547_0_2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“Climate damage caused by russian war in Ukraine in 24 months”, </a:t>
            </a:r>
            <a:r>
              <a:rPr lang="en" i="1">
                <a:solidFill>
                  <a:schemeClr val="dk1"/>
                </a:solidFill>
              </a:rPr>
              <a:t>Initiative on GHG Accounting of War</a:t>
            </a:r>
            <a:r>
              <a:rPr lang="en">
                <a:solidFill>
                  <a:schemeClr val="dk1"/>
                </a:solidFill>
              </a:rPr>
              <a:t>, 2024 </a:t>
            </a:r>
            <a:r>
              <a:rPr lang="en" u="sng">
                <a:solidFill>
                  <a:schemeClr val="hlink"/>
                </a:solidFill>
                <a:hlinkClick r:id="rId3"/>
              </a:rPr>
              <a:t>https://en.ecoaction.org.ua/climate-damage-by-russia-24-months.html</a:t>
            </a:r>
            <a:r>
              <a:rPr lang="en">
                <a:solidFill>
                  <a:schemeClr val="dk1"/>
                </a:solidFill>
              </a:rPr>
              <a:t>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u="none" strike="noStrike" dirty="0">
                <a:solidFill>
                  <a:srgbClr val="000000"/>
                </a:solidFill>
                <a:effectLst/>
                <a:latin typeface="Source Serif Pro" panose="02040603050405020204" pitchFamily="18" charset="0"/>
              </a:rPr>
              <a:t>Prior to the full-scale invasion, Ukraine had approximately 56 GW of transmission capacity in its energy system, giving it considerable resilience to redirect energy as key substations were destroyed. Today, the transmission capacity is close to Ukraine's generating capacity, limiting options for rerouting energy when parts of the grid are cut off.</a:t>
            </a:r>
          </a:p>
          <a:p>
            <a:endParaRPr lang="en-UA" dirty="0"/>
          </a:p>
        </p:txBody>
      </p:sp>
    </p:spTree>
    <p:extLst>
      <p:ext uri="{BB962C8B-B14F-4D97-AF65-F5344CB8AC3E}">
        <p14:creationId xmlns:p14="http://schemas.microsoft.com/office/powerpoint/2010/main" val="35799511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https://</a:t>
            </a:r>
            <a:r>
              <a:rPr lang="en-GB" dirty="0" err="1"/>
              <a:t>storymaps.arcgis.com</a:t>
            </a:r>
            <a:r>
              <a:rPr lang="en-GB" dirty="0"/>
              <a:t>/stories/2a2d87ae29f34207909828d7198c337c </a:t>
            </a:r>
          </a:p>
          <a:p>
            <a:r>
              <a:rPr lang="en-GB" dirty="0"/>
              <a:t>https://</a:t>
            </a:r>
            <a:r>
              <a:rPr lang="en-GB" dirty="0" err="1"/>
              <a:t>www.iea.org</a:t>
            </a:r>
            <a:r>
              <a:rPr lang="en-GB" dirty="0"/>
              <a:t>/reports/</a:t>
            </a:r>
            <a:r>
              <a:rPr lang="en-GB" dirty="0" err="1"/>
              <a:t>ukraines</a:t>
            </a:r>
            <a:r>
              <a:rPr lang="en-GB" dirty="0"/>
              <a:t>-energy-security-and-the-coming-winter/</a:t>
            </a:r>
            <a:r>
              <a:rPr lang="en-GB" dirty="0" err="1"/>
              <a:t>ukraines</a:t>
            </a:r>
            <a:r>
              <a:rPr lang="en-GB" dirty="0"/>
              <a:t>-energy-system-under-attack </a:t>
            </a:r>
          </a:p>
          <a:p>
            <a:pPr algn="l">
              <a:buFont typeface="Arial" panose="020B0604020202020204" pitchFamily="34" charset="0"/>
              <a:buChar char="•"/>
            </a:pPr>
            <a:r>
              <a:rPr lang="en-GB" b="0" i="0" u="none" strike="noStrike" dirty="0">
                <a:effectLst/>
                <a:latin typeface="fkGroteskNeue"/>
              </a:rPr>
              <a:t>Approximately 80% of Ukraine’s thermal generation capacity and one-third of its hydroelectric capacity have been destroyed or rendered inoperable since the intensified attacks of spring 2024.</a:t>
            </a:r>
          </a:p>
          <a:p>
            <a:pPr algn="l">
              <a:buFont typeface="Arial" panose="020B0604020202020204" pitchFamily="34" charset="0"/>
              <a:buChar char="•"/>
            </a:pPr>
            <a:r>
              <a:rPr lang="en-GB" b="0" i="0" u="none" strike="noStrike" dirty="0">
                <a:effectLst/>
                <a:latin typeface="fkGroteskNeue"/>
              </a:rPr>
              <a:t>The occupation of the Zaporizhzhia nuclear power plant (6 GW capacity) further reduces available generation, leaving Ukraine with only about one-third of its pre-war electricity production capacity.</a:t>
            </a:r>
          </a:p>
          <a:p>
            <a:pPr algn="l">
              <a:buFont typeface="Arial" panose="020B0604020202020204" pitchFamily="34" charset="0"/>
              <a:buChar char="•"/>
            </a:pPr>
            <a:r>
              <a:rPr lang="en-GB" b="0" i="0" u="none" strike="noStrike" dirty="0">
                <a:effectLst/>
                <a:latin typeface="fkGroteskNeue"/>
              </a:rPr>
              <a:t>Ukraine experienced an acute power deficit throughout the summer and into 2025, with rolling blackouts and rationing-often from 2 pm to 11 pm daily-due to insufficient domestic generation and limited electricity imports from </a:t>
            </a:r>
            <a:r>
              <a:rPr lang="en-GB" b="0" i="0" u="none" strike="noStrike" dirty="0" err="1">
                <a:effectLst/>
                <a:latin typeface="fkGroteskNeue"/>
              </a:rPr>
              <a:t>neighboring</a:t>
            </a:r>
            <a:r>
              <a:rPr lang="en-GB" b="0" i="0" u="none" strike="noStrike" dirty="0">
                <a:effectLst/>
                <a:latin typeface="fkGroteskNeue"/>
              </a:rPr>
              <a:t> EU countries.</a:t>
            </a:r>
          </a:p>
          <a:p>
            <a:pPr algn="l">
              <a:buFont typeface="Arial" panose="020B0604020202020204" pitchFamily="34" charset="0"/>
              <a:buChar char="•"/>
            </a:pPr>
            <a:r>
              <a:rPr lang="en-GB" b="0" i="0" u="none" strike="noStrike" dirty="0">
                <a:effectLst/>
                <a:latin typeface="fkGroteskNeue"/>
              </a:rPr>
              <a:t>18 large combined heat and power (CHP) plants, along with over 800 boiler houses, have been damaged or destroyed.</a:t>
            </a:r>
          </a:p>
          <a:p>
            <a:endParaRPr lang="en-UA" dirty="0"/>
          </a:p>
        </p:txBody>
      </p:sp>
    </p:spTree>
    <p:extLst>
      <p:ext uri="{BB962C8B-B14F-4D97-AF65-F5344CB8AC3E}">
        <p14:creationId xmlns:p14="http://schemas.microsoft.com/office/powerpoint/2010/main" val="4041375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55AF4-27ED-EF89-EF73-49F562DF1D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9FE7B1-2DBB-4E6C-E2D8-D58239F773D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FBC322A-4AD7-66F4-51F3-CED340EC1602}"/>
              </a:ext>
            </a:extLst>
          </p:cNvPr>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https://</a:t>
            </a:r>
            <a:r>
              <a:rPr lang="en-GB" dirty="0" err="1"/>
              <a:t>www.statista.com</a:t>
            </a:r>
            <a:r>
              <a:rPr lang="en-GB" dirty="0"/>
              <a:t>/statistics/1293492/</a:t>
            </a:r>
            <a:r>
              <a:rPr lang="en-GB" dirty="0" err="1"/>
              <a:t>ukraine</a:t>
            </a:r>
            <a:r>
              <a:rPr lang="en-GB" dirty="0"/>
              <a:t>-war-casualties/</a:t>
            </a:r>
            <a:r>
              <a:rPr lang="en-GB" b="1" i="0" u="none" strike="noStrike" dirty="0">
                <a:effectLst/>
                <a:highlight>
                  <a:srgbClr val="FFFFFF"/>
                </a:highlight>
                <a:latin typeface="Open Sans" panose="020B0606030504020204" pitchFamily="34" charset="0"/>
              </a:rPr>
              <a:t>Still Under Fire</a:t>
            </a:r>
            <a:r>
              <a:rPr lang="en-GB" b="0" i="0" u="none" strike="noStrike" dirty="0">
                <a:effectLst/>
                <a:highlight>
                  <a:srgbClr val="FFFFFF"/>
                </a:highlight>
                <a:latin typeface="Open Sans" panose="020B0606030504020204" pitchFamily="34" charset="0"/>
              </a:rPr>
              <a:t>:</a:t>
            </a:r>
            <a:br>
              <a:rPr lang="en-GB" b="0" i="0" u="none" strike="noStrike" dirty="0">
                <a:effectLst/>
                <a:highlight>
                  <a:srgbClr val="FFFFFF"/>
                </a:highlight>
                <a:latin typeface="Open Sans" panose="020B0606030504020204" pitchFamily="34" charset="0"/>
              </a:rPr>
            </a:br>
            <a:endParaRPr lang="en-GB" b="0" i="0" u="none" strike="noStrike" dirty="0">
              <a:effectLst/>
              <a:highlight>
                <a:srgbClr val="FFFFFF"/>
              </a:highlight>
              <a:latin typeface="Open Sans" panose="020B0606030504020204" pitchFamily="34"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0" i="0" u="none" strike="noStrike" dirty="0">
                <a:effectLst/>
                <a:highlight>
                  <a:srgbClr val="FFFFFF"/>
                </a:highlight>
                <a:latin typeface="Open Sans" panose="020B0606030504020204" pitchFamily="34" charset="0"/>
              </a:rPr>
              <a:t>The Evolving Fate of Civilians in Ukraine : </a:t>
            </a:r>
            <a:r>
              <a:rPr lang="en-GB" dirty="0"/>
              <a:t>https://</a:t>
            </a:r>
            <a:r>
              <a:rPr lang="en-GB" dirty="0" err="1"/>
              <a:t>acleddata.com</a:t>
            </a:r>
            <a:r>
              <a:rPr lang="en-GB" dirty="0"/>
              <a:t>/2024/02/22/still-under-fire-the-evolving-fate-of-civilians-in-</a:t>
            </a:r>
            <a:r>
              <a:rPr lang="en-GB" dirty="0" err="1"/>
              <a:t>ukraine</a:t>
            </a:r>
            <a:r>
              <a:rPr lang="en-GB" dirty="0"/>
              <a:t>/</a:t>
            </a:r>
          </a:p>
        </p:txBody>
      </p:sp>
    </p:spTree>
    <p:extLst>
      <p:ext uri="{BB962C8B-B14F-4D97-AF65-F5344CB8AC3E}">
        <p14:creationId xmlns:p14="http://schemas.microsoft.com/office/powerpoint/2010/main" val="16048081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https://</a:t>
            </a:r>
            <a:r>
              <a:rPr lang="en-GB" dirty="0" err="1"/>
              <a:t>www.eceee.org</a:t>
            </a:r>
            <a:r>
              <a:rPr lang="en-GB" dirty="0"/>
              <a:t>/all-news/news/news-2023/ukraine-built-more-onshore-wind-turbines-in-past-year-than-england/</a:t>
            </a:r>
          </a:p>
          <a:p>
            <a:endParaRPr lang="en-GB"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effectLst/>
                <a:latin typeface="Montserrat" pitchFamily="2" charset="77"/>
              </a:rPr>
              <a:t>Much of this growth has focused on microgrids and local storage solutions, which have enabled over 1,000 critical facilities-such as </a:t>
            </a:r>
            <a:r>
              <a:rPr lang="en-GB" dirty="0">
                <a:solidFill>
                  <a:srgbClr val="1154CC"/>
                </a:solidFill>
                <a:effectLst/>
                <a:latin typeface="Montserrat" pitchFamily="2" charset="77"/>
              </a:rPr>
              <a:t>hospitals</a:t>
            </a:r>
            <a:r>
              <a:rPr lang="en-GB" dirty="0">
                <a:effectLst/>
                <a:latin typeface="Montserrat" pitchFamily="2" charset="77"/>
              </a:rPr>
              <a:t>, </a:t>
            </a:r>
            <a:r>
              <a:rPr lang="en-GB" dirty="0">
                <a:solidFill>
                  <a:srgbClr val="1154CC"/>
                </a:solidFill>
                <a:effectLst/>
                <a:latin typeface="Montserrat" pitchFamily="2" charset="77"/>
              </a:rPr>
              <a:t>schools</a:t>
            </a:r>
            <a:r>
              <a:rPr lang="en-GB" dirty="0">
                <a:effectLst/>
                <a:latin typeface="Montserrat" pitchFamily="2" charset="77"/>
              </a:rPr>
              <a:t>, and </a:t>
            </a:r>
            <a:r>
              <a:rPr lang="en-GB" dirty="0">
                <a:solidFill>
                  <a:srgbClr val="1154CC"/>
                </a:solidFill>
                <a:effectLst/>
                <a:latin typeface="Montserrat" pitchFamily="2" charset="77"/>
              </a:rPr>
              <a:t>businesses</a:t>
            </a:r>
            <a:r>
              <a:rPr lang="en-GB" dirty="0">
                <a:effectLst/>
                <a:latin typeface="Montserrat" pitchFamily="2" charset="77"/>
              </a:rPr>
              <a:t>-to maintain operations during frequent blackouts caused by attacks on centralized infrastructure. </a:t>
            </a:r>
          </a:p>
          <a:p>
            <a:endParaRPr lang="en-UA" dirty="0"/>
          </a:p>
        </p:txBody>
      </p:sp>
    </p:spTree>
    <p:extLst>
      <p:ext uri="{BB962C8B-B14F-4D97-AF65-F5344CB8AC3E}">
        <p14:creationId xmlns:p14="http://schemas.microsoft.com/office/powerpoint/2010/main" val="28785403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u="none" strike="noStrike" dirty="0">
                <a:solidFill>
                  <a:srgbClr val="005DC7"/>
                </a:solidFill>
                <a:effectLst/>
                <a:latin typeface="Lora" pitchFamily="2" charset="77"/>
                <a:hlinkClick r:id="rId3"/>
              </a:rPr>
              <a:t>Boryslav Hospital by installing a 30 kilowatt solar power plant</a:t>
            </a:r>
            <a:r>
              <a:rPr lang="en-GB" b="0" i="0" u="none" strike="noStrike" dirty="0">
                <a:solidFill>
                  <a:srgbClr val="222222"/>
                </a:solidFill>
                <a:effectLst/>
                <a:latin typeface="Lora" pitchFamily="2" charset="77"/>
              </a:rPr>
              <a:t> on the roof - </a:t>
            </a:r>
            <a:r>
              <a:rPr lang="en-GB" b="0" i="0" u="none" strike="noStrike" dirty="0">
                <a:solidFill>
                  <a:srgbClr val="222222"/>
                </a:solidFill>
                <a:effectLst/>
                <a:latin typeface="Montserrat" pitchFamily="2" charset="77"/>
              </a:rPr>
              <a:t>State-owned </a:t>
            </a:r>
            <a:r>
              <a:rPr lang="en-GB" b="0" i="0" u="none" strike="noStrike" dirty="0" err="1">
                <a:solidFill>
                  <a:srgbClr val="222222"/>
                </a:solidFill>
                <a:effectLst/>
                <a:latin typeface="Montserrat" pitchFamily="2" charset="77"/>
              </a:rPr>
              <a:t>Ukrnafta</a:t>
            </a:r>
            <a:r>
              <a:rPr lang="en-GB" b="0" i="0" u="none" strike="noStrike" dirty="0">
                <a:solidFill>
                  <a:srgbClr val="222222"/>
                </a:solidFill>
                <a:effectLst/>
                <a:latin typeface="Montserrat" pitchFamily="2" charset="77"/>
              </a:rPr>
              <a:t>, in cooperation with the City Council, lit up - https://</a:t>
            </a:r>
            <a:r>
              <a:rPr lang="en-GB" b="0" i="0" u="none" strike="noStrike" dirty="0" err="1">
                <a:solidFill>
                  <a:srgbClr val="222222"/>
                </a:solidFill>
                <a:effectLst/>
                <a:latin typeface="Montserrat" pitchFamily="2" charset="77"/>
              </a:rPr>
              <a:t>ecopolitic.com.ua</a:t>
            </a:r>
            <a:r>
              <a:rPr lang="en-GB" b="0" i="0" u="none" strike="noStrike" dirty="0">
                <a:solidFill>
                  <a:srgbClr val="222222"/>
                </a:solidFill>
                <a:effectLst/>
                <a:latin typeface="Montserrat" pitchFamily="2" charset="77"/>
              </a:rPr>
              <a:t>/</a:t>
            </a:r>
            <a:r>
              <a:rPr lang="en-GB" b="0" i="0" u="none" strike="noStrike" dirty="0" err="1">
                <a:solidFill>
                  <a:srgbClr val="222222"/>
                </a:solidFill>
                <a:effectLst/>
                <a:latin typeface="Montserrat" pitchFamily="2" charset="77"/>
              </a:rPr>
              <a:t>en</a:t>
            </a:r>
            <a:r>
              <a:rPr lang="en-GB" b="0" i="0" u="none" strike="noStrike" dirty="0">
                <a:solidFill>
                  <a:srgbClr val="222222"/>
                </a:solidFill>
                <a:effectLst/>
                <a:latin typeface="Montserrat" pitchFamily="2" charset="77"/>
              </a:rPr>
              <a:t>/news/na-lvivshhini-likarnju-obladnali-sonyachnimi-panelyami-za-groshi-gromadi-ta-naftovikiv-2/</a:t>
            </a:r>
          </a:p>
          <a:p>
            <a:endParaRPr lang="en-GB" b="0" i="0" u="none" strike="noStrike" dirty="0">
              <a:solidFill>
                <a:srgbClr val="222222"/>
              </a:solidFill>
              <a:effectLst/>
              <a:latin typeface="Lora" pitchFamily="2" charset="77"/>
            </a:endParaRPr>
          </a:p>
          <a:p>
            <a:r>
              <a:rPr lang="en-GB" b="0" i="0" u="none" strike="noStrike" dirty="0">
                <a:solidFill>
                  <a:srgbClr val="222222"/>
                </a:solidFill>
                <a:effectLst/>
                <a:latin typeface="Lora" pitchFamily="2" charset="77"/>
              </a:rPr>
              <a:t> </a:t>
            </a:r>
            <a:r>
              <a:rPr lang="en-GB" b="0" i="0" u="none" strike="noStrike" dirty="0">
                <a:solidFill>
                  <a:srgbClr val="005DC7"/>
                </a:solidFill>
                <a:effectLst/>
                <a:latin typeface="Lora" pitchFamily="2" charset="77"/>
                <a:hlinkClick r:id="rId4"/>
              </a:rPr>
              <a:t>Aurora invested in a rooftop solar power plant in Vinnytsia</a:t>
            </a:r>
            <a:r>
              <a:rPr lang="en-GB" b="0" i="0" u="none" strike="noStrike" dirty="0">
                <a:solidFill>
                  <a:srgbClr val="222222"/>
                </a:solidFill>
                <a:effectLst/>
                <a:latin typeface="Lora" pitchFamily="2" charset="77"/>
              </a:rPr>
              <a:t>, and the city of Kyiv plans to install solar power plants to supply energy to medical facilities, reinforcing social responsibility through green energy.</a:t>
            </a:r>
          </a:p>
          <a:p>
            <a:r>
              <a:rPr lang="en-GB" b="0" i="0" u="none" strike="noStrike" dirty="0">
                <a:solidFill>
                  <a:srgbClr val="222222"/>
                </a:solidFill>
                <a:effectLst/>
                <a:latin typeface="Lora" pitchFamily="2" charset="77"/>
              </a:rPr>
              <a:t> </a:t>
            </a:r>
            <a:r>
              <a:rPr lang="en-GB" b="0" i="0" u="none" strike="noStrike" dirty="0">
                <a:solidFill>
                  <a:srgbClr val="005DC7"/>
                </a:solidFill>
                <a:effectLst/>
                <a:latin typeface="Lora" pitchFamily="2" charset="77"/>
                <a:hlinkClick r:id="rId5"/>
              </a:rPr>
              <a:t>Scatec</a:t>
            </a:r>
            <a:r>
              <a:rPr lang="en-GB" b="0" i="0" u="none" strike="noStrike" dirty="0">
                <a:solidFill>
                  <a:srgbClr val="222222"/>
                </a:solidFill>
                <a:effectLst/>
                <a:latin typeface="Lora" pitchFamily="2" charset="77"/>
              </a:rPr>
              <a:t>, an international company, is developing a project called </a:t>
            </a:r>
            <a:r>
              <a:rPr lang="en-GB" b="0" i="0" u="none" strike="noStrike" dirty="0">
                <a:solidFill>
                  <a:srgbClr val="005DC7"/>
                </a:solidFill>
                <a:effectLst/>
                <a:latin typeface="Lora" pitchFamily="2" charset="77"/>
                <a:hlinkClick r:id="rId6"/>
              </a:rPr>
              <a:t>"mobile SPP plus batteries</a:t>
            </a:r>
            <a:r>
              <a:rPr lang="en-GB" b="0" i="0" u="none" strike="noStrike" dirty="0">
                <a:solidFill>
                  <a:srgbClr val="222222"/>
                </a:solidFill>
                <a:effectLst/>
                <a:latin typeface="Lora" pitchFamily="2" charset="77"/>
              </a:rPr>
              <a:t>". The city of </a:t>
            </a:r>
            <a:r>
              <a:rPr lang="en-GB" b="0" i="0" u="none" strike="noStrike" dirty="0" err="1">
                <a:solidFill>
                  <a:srgbClr val="222222"/>
                </a:solidFill>
                <a:effectLst/>
                <a:latin typeface="Lora" pitchFamily="2" charset="77"/>
              </a:rPr>
              <a:t>Nizhyn</a:t>
            </a:r>
            <a:r>
              <a:rPr lang="en-GB" b="0" i="0" u="none" strike="noStrike" dirty="0">
                <a:solidFill>
                  <a:srgbClr val="222222"/>
                </a:solidFill>
                <a:effectLst/>
                <a:latin typeface="Lora" pitchFamily="2" charset="77"/>
              </a:rPr>
              <a:t>, in </a:t>
            </a:r>
            <a:r>
              <a:rPr lang="en-GB" b="0" i="0" u="none" strike="noStrike" dirty="0">
                <a:solidFill>
                  <a:srgbClr val="005DC7"/>
                </a:solidFill>
                <a:effectLst/>
                <a:latin typeface="Lora" pitchFamily="2" charset="77"/>
                <a:hlinkClick r:id="rId7"/>
              </a:rPr>
              <a:t>cooperation with the German Society for International Cooperation (GIZ)</a:t>
            </a:r>
            <a:r>
              <a:rPr lang="en-GB" b="0" i="0" u="none" strike="noStrike" dirty="0">
                <a:solidFill>
                  <a:srgbClr val="222222"/>
                </a:solidFill>
                <a:effectLst/>
                <a:latin typeface="Lora" pitchFamily="2" charset="77"/>
              </a:rPr>
              <a:t>, will build an </a:t>
            </a:r>
            <a:r>
              <a:rPr lang="en-GB" b="0" i="0" u="none" strike="noStrike" dirty="0">
                <a:solidFill>
                  <a:srgbClr val="005DC7"/>
                </a:solidFill>
                <a:effectLst/>
                <a:latin typeface="Lora" pitchFamily="2" charset="77"/>
                <a:hlinkClick r:id="rId8"/>
              </a:rPr>
              <a:t>SPP to provide electricity to the water utility</a:t>
            </a:r>
            <a:r>
              <a:rPr lang="en-GB" b="0" i="0" u="none" strike="noStrike" dirty="0">
                <a:solidFill>
                  <a:srgbClr val="222222"/>
                </a:solidFill>
                <a:effectLst/>
                <a:latin typeface="Lora" pitchFamily="2" charset="77"/>
              </a:rPr>
              <a:t>.</a:t>
            </a:r>
            <a:endParaRPr lang="en-UA" dirty="0"/>
          </a:p>
          <a:p>
            <a:r>
              <a:rPr lang="en-GB" dirty="0"/>
              <a:t>https://</a:t>
            </a:r>
            <a:r>
              <a:rPr lang="en-GB" dirty="0" err="1"/>
              <a:t>www.energyactua.com</a:t>
            </a:r>
            <a:r>
              <a:rPr lang="en-GB" dirty="0"/>
              <a:t>/100solarschools  + https://</a:t>
            </a:r>
            <a:r>
              <a:rPr lang="en-GB" dirty="0" err="1"/>
              <a:t>laender-analysen.de</a:t>
            </a:r>
            <a:r>
              <a:rPr lang="en-GB" dirty="0"/>
              <a:t>/</a:t>
            </a:r>
            <a:r>
              <a:rPr lang="en-GB" dirty="0" err="1"/>
              <a:t>uad</a:t>
            </a:r>
            <a:r>
              <a:rPr lang="en-GB" dirty="0"/>
              <a:t>/pdf/UkrainianAnalyticalDigest009.pdf</a:t>
            </a:r>
            <a:endParaRPr lang="en-UA" dirty="0"/>
          </a:p>
        </p:txBody>
      </p:sp>
    </p:spTree>
    <p:extLst>
      <p:ext uri="{BB962C8B-B14F-4D97-AF65-F5344CB8AC3E}">
        <p14:creationId xmlns:p14="http://schemas.microsoft.com/office/powerpoint/2010/main" val="14739033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0" i="0" u="none" strike="noStrike" dirty="0">
                <a:solidFill>
                  <a:srgbClr val="005DC7"/>
                </a:solidFill>
                <a:effectLst/>
                <a:latin typeface="Lora" pitchFamily="2" charset="77"/>
                <a:hlinkClick r:id="rId3"/>
              </a:rPr>
              <a:t>Boryslav Hospital by installing a 30 kilowatt solar power plant</a:t>
            </a:r>
            <a:r>
              <a:rPr lang="en-GB" b="0" i="0" u="none" strike="noStrike" dirty="0">
                <a:solidFill>
                  <a:srgbClr val="222222"/>
                </a:solidFill>
                <a:effectLst/>
                <a:latin typeface="Lora" pitchFamily="2" charset="77"/>
              </a:rPr>
              <a:t> on the roof - </a:t>
            </a:r>
            <a:r>
              <a:rPr lang="en-GB" b="0" i="0" u="none" strike="noStrike" dirty="0">
                <a:solidFill>
                  <a:srgbClr val="222222"/>
                </a:solidFill>
                <a:effectLst/>
                <a:latin typeface="Montserrat" pitchFamily="2" charset="77"/>
              </a:rPr>
              <a:t>State-owned </a:t>
            </a:r>
            <a:r>
              <a:rPr lang="en-GB" b="0" i="0" u="none" strike="noStrike" dirty="0" err="1">
                <a:solidFill>
                  <a:srgbClr val="222222"/>
                </a:solidFill>
                <a:effectLst/>
                <a:latin typeface="Montserrat" pitchFamily="2" charset="77"/>
              </a:rPr>
              <a:t>Ukrnafta</a:t>
            </a:r>
            <a:r>
              <a:rPr lang="en-GB" b="0" i="0" u="none" strike="noStrike" dirty="0">
                <a:solidFill>
                  <a:srgbClr val="222222"/>
                </a:solidFill>
                <a:effectLst/>
                <a:latin typeface="Montserrat" pitchFamily="2" charset="77"/>
              </a:rPr>
              <a:t>, in cooperation with the City Council, lit up - https://</a:t>
            </a:r>
            <a:r>
              <a:rPr lang="en-GB" b="0" i="0" u="none" strike="noStrike" dirty="0" err="1">
                <a:solidFill>
                  <a:srgbClr val="222222"/>
                </a:solidFill>
                <a:effectLst/>
                <a:latin typeface="Montserrat" pitchFamily="2" charset="77"/>
              </a:rPr>
              <a:t>ecopolitic.com.ua</a:t>
            </a:r>
            <a:r>
              <a:rPr lang="en-GB" b="0" i="0" u="none" strike="noStrike" dirty="0">
                <a:solidFill>
                  <a:srgbClr val="222222"/>
                </a:solidFill>
                <a:effectLst/>
                <a:latin typeface="Montserrat" pitchFamily="2" charset="77"/>
              </a:rPr>
              <a:t>/</a:t>
            </a:r>
            <a:r>
              <a:rPr lang="en-GB" b="0" i="0" u="none" strike="noStrike" dirty="0" err="1">
                <a:solidFill>
                  <a:srgbClr val="222222"/>
                </a:solidFill>
                <a:effectLst/>
                <a:latin typeface="Montserrat" pitchFamily="2" charset="77"/>
              </a:rPr>
              <a:t>en</a:t>
            </a:r>
            <a:r>
              <a:rPr lang="en-GB" b="0" i="0" u="none" strike="noStrike" dirty="0">
                <a:solidFill>
                  <a:srgbClr val="222222"/>
                </a:solidFill>
                <a:effectLst/>
                <a:latin typeface="Montserrat" pitchFamily="2" charset="77"/>
              </a:rPr>
              <a:t>/news/na-lvivshhini-likarnju-obladnali-sonyachnimi-panelyami-za-groshi-gromadi-ta-naftovikiv-2/</a:t>
            </a:r>
          </a:p>
          <a:p>
            <a:endParaRPr lang="en-UA" dirty="0"/>
          </a:p>
        </p:txBody>
      </p:sp>
    </p:spTree>
    <p:extLst>
      <p:ext uri="{BB962C8B-B14F-4D97-AF65-F5344CB8AC3E}">
        <p14:creationId xmlns:p14="http://schemas.microsoft.com/office/powerpoint/2010/main" val="3622890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https://</a:t>
            </a:r>
            <a:r>
              <a:rPr lang="en-GB" dirty="0" err="1"/>
              <a:t>www.csmonitor.com</a:t>
            </a:r>
            <a:r>
              <a:rPr lang="en-GB" dirty="0"/>
              <a:t>/World/Europe/2024/1120/Ukraine-Russia-war-clean-energy-wind-and-solar</a:t>
            </a:r>
            <a:endParaRPr lang="en-UA" dirty="0"/>
          </a:p>
        </p:txBody>
      </p:sp>
    </p:spTree>
    <p:extLst>
      <p:ext uri="{BB962C8B-B14F-4D97-AF65-F5344CB8AC3E}">
        <p14:creationId xmlns:p14="http://schemas.microsoft.com/office/powerpoint/2010/main" val="26456739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2ae38de547_0_2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2ae38de547_0_2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i="1"/>
              <a:t>Ukraine's top climate scientist put solar panels on her apartment roof so she could keep the lights on for her son with autism</a:t>
            </a:r>
            <a:r>
              <a:rPr lang="en"/>
              <a:t>, Business Insider, 2023 </a:t>
            </a:r>
            <a:r>
              <a:rPr lang="en" u="sng">
                <a:solidFill>
                  <a:schemeClr val="hlink"/>
                </a:solidFill>
                <a:hlinkClick r:id="rId3"/>
              </a:rPr>
              <a:t>https://www.businessinsider.com/svitlana-krakovska-ukraine-rebuild-green-tech-energy-solar-renewable-2023-2</a:t>
            </a:r>
            <a:r>
              <a:rPr lang="en"/>
              <a:t>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https://</a:t>
            </a:r>
            <a:r>
              <a:rPr lang="en-GB" dirty="0" err="1"/>
              <a:t>www.nrel.gov</a:t>
            </a:r>
            <a:r>
              <a:rPr lang="en-GB" dirty="0"/>
              <a:t>/docs/fy24osti/89666.pdf. - https://</a:t>
            </a:r>
            <a:r>
              <a:rPr lang="en-GB" dirty="0" err="1"/>
              <a:t>www.nrel.gov</a:t>
            </a:r>
            <a:r>
              <a:rPr lang="en-GB" dirty="0"/>
              <a:t>/docs/fy24osti/89527.pdf </a:t>
            </a:r>
            <a:endParaRPr lang="en-UA" dirty="0"/>
          </a:p>
        </p:txBody>
      </p:sp>
    </p:spTree>
    <p:extLst>
      <p:ext uri="{BB962C8B-B14F-4D97-AF65-F5344CB8AC3E}">
        <p14:creationId xmlns:p14="http://schemas.microsoft.com/office/powerpoint/2010/main" val="2112475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0" i="0" u="none" strike="noStrike" dirty="0">
                <a:solidFill>
                  <a:srgbClr val="000000"/>
                </a:solidFill>
                <a:effectLst/>
                <a:latin typeface="Liberation Sans"/>
              </a:rPr>
              <a:t>Wars have long been fought over resources, but fossil fuels have become a </a:t>
            </a:r>
            <a:r>
              <a:rPr lang="en-GB" b="0" i="0" u="none" strike="noStrike" dirty="0">
                <a:solidFill>
                  <a:srgbClr val="FA5541"/>
                </a:solidFill>
                <a:effectLst/>
                <a:latin typeface="Liberation Sans"/>
                <a:hlinkClick r:id="rId3"/>
              </a:rPr>
              <a:t>primary driver of conflict </a:t>
            </a:r>
            <a:r>
              <a:rPr lang="en-GB" b="0" i="0" u="none" strike="noStrike" dirty="0">
                <a:solidFill>
                  <a:srgbClr val="000000"/>
                </a:solidFill>
                <a:effectLst/>
                <a:latin typeface="Liberation Sans"/>
              </a:rPr>
              <a:t>in the modern era. This relationship has profound implications for international stability, economic security, and environmental sustainability. The ongoing war in Ukraine exemplifies in perfect clarity the dire consequences of fossil fuel dependency, serving as a wake-up call for the global community.</a:t>
            </a:r>
          </a:p>
          <a:p>
            <a:endParaRPr lang="en-GB" b="0" i="0" u="none" strike="noStrike" dirty="0">
              <a:solidFill>
                <a:srgbClr val="000000"/>
              </a:solidFill>
              <a:effectLst/>
              <a:latin typeface="Liberation Sans"/>
            </a:endParaRPr>
          </a:p>
          <a:p>
            <a:pPr>
              <a:buNone/>
            </a:pPr>
            <a:r>
              <a:rPr lang="en-GB" b="1" dirty="0">
                <a:solidFill>
                  <a:srgbClr val="000000"/>
                </a:solidFill>
                <a:effectLst/>
                <a:latin typeface="Arial" panose="020B0604020202020204" pitchFamily="34" charset="0"/>
              </a:rPr>
              <a:t>Nigeria: Oil, poverty and violence</a:t>
            </a:r>
            <a:endParaRPr lang="en-GB" dirty="0">
              <a:solidFill>
                <a:srgbClr val="000000"/>
              </a:solidFill>
              <a:effectLst/>
              <a:latin typeface="Arial" panose="020B0604020202020204" pitchFamily="34" charset="0"/>
            </a:endParaRPr>
          </a:p>
          <a:p>
            <a:pPr>
              <a:buNone/>
            </a:pPr>
            <a:r>
              <a:rPr lang="en-GB" i="1" dirty="0">
                <a:solidFill>
                  <a:srgbClr val="000000"/>
                </a:solidFill>
                <a:effectLst/>
                <a:latin typeface="Arial" panose="020B0604020202020204" pitchFamily="34" charset="0"/>
              </a:rPr>
              <a:t>“It is like paradise and hell. They have everything. We have nothing… If we protest,</a:t>
            </a:r>
            <a:endParaRPr lang="en-GB" dirty="0">
              <a:solidFill>
                <a:srgbClr val="000000"/>
              </a:solidFill>
              <a:effectLst/>
              <a:latin typeface="Arial" panose="020B0604020202020204" pitchFamily="34" charset="0"/>
            </a:endParaRPr>
          </a:p>
          <a:p>
            <a:pPr>
              <a:buNone/>
            </a:pPr>
            <a:r>
              <a:rPr lang="en-GB" i="1" dirty="0">
                <a:solidFill>
                  <a:srgbClr val="000000"/>
                </a:solidFill>
                <a:effectLst/>
                <a:latin typeface="Arial" panose="020B0604020202020204" pitchFamily="34" charset="0"/>
              </a:rPr>
              <a:t>they send soldiers. They sign agreements with us and then ignore us. We have</a:t>
            </a:r>
            <a:endParaRPr lang="en-GB" dirty="0">
              <a:solidFill>
                <a:srgbClr val="000000"/>
              </a:solidFill>
              <a:effectLst/>
              <a:latin typeface="Arial" panose="020B0604020202020204" pitchFamily="34" charset="0"/>
            </a:endParaRPr>
          </a:p>
          <a:p>
            <a:pPr>
              <a:buNone/>
            </a:pPr>
            <a:r>
              <a:rPr lang="en-GB" i="1" dirty="0">
                <a:solidFill>
                  <a:srgbClr val="000000"/>
                </a:solidFill>
                <a:effectLst/>
                <a:latin typeface="Arial" panose="020B0604020202020204" pitchFamily="34" charset="0"/>
              </a:rPr>
              <a:t>graduates going hungry, without jobs. And they bring people from Lagos to work</a:t>
            </a:r>
            <a:endParaRPr lang="en-GB" dirty="0">
              <a:solidFill>
                <a:srgbClr val="000000"/>
              </a:solidFill>
              <a:effectLst/>
              <a:latin typeface="Arial" panose="020B0604020202020204" pitchFamily="34" charset="0"/>
            </a:endParaRPr>
          </a:p>
          <a:p>
            <a:pPr>
              <a:buNone/>
            </a:pPr>
            <a:r>
              <a:rPr lang="en-GB" i="1" dirty="0">
                <a:solidFill>
                  <a:srgbClr val="000000"/>
                </a:solidFill>
                <a:effectLst/>
                <a:latin typeface="Arial" panose="020B0604020202020204" pitchFamily="34" charset="0"/>
              </a:rPr>
              <a:t>here.”</a:t>
            </a:r>
            <a:r>
              <a:rPr lang="en-GB" dirty="0">
                <a:solidFill>
                  <a:srgbClr val="000000"/>
                </a:solidFill>
                <a:effectLst/>
                <a:latin typeface="Arial" panose="020B0604020202020204" pitchFamily="34" charset="0"/>
              </a:rPr>
              <a:t> </a:t>
            </a:r>
            <a:r>
              <a:rPr lang="en-GB" dirty="0" err="1">
                <a:solidFill>
                  <a:srgbClr val="000000"/>
                </a:solidFill>
                <a:effectLst/>
                <a:latin typeface="Arial" panose="020B0604020202020204" pitchFamily="34" charset="0"/>
              </a:rPr>
              <a:t>Eghare</a:t>
            </a:r>
            <a:r>
              <a:rPr lang="en-GB" dirty="0">
                <a:solidFill>
                  <a:srgbClr val="000000"/>
                </a:solidFill>
                <a:effectLst/>
                <a:latin typeface="Arial" panose="020B0604020202020204" pitchFamily="34" charset="0"/>
              </a:rPr>
              <a:t> W.O. </a:t>
            </a:r>
            <a:r>
              <a:rPr lang="en-GB" dirty="0" err="1">
                <a:solidFill>
                  <a:srgbClr val="000000"/>
                </a:solidFill>
                <a:effectLst/>
                <a:latin typeface="Arial" panose="020B0604020202020204" pitchFamily="34" charset="0"/>
              </a:rPr>
              <a:t>Ojhogar</a:t>
            </a:r>
            <a:r>
              <a:rPr lang="en-GB" dirty="0">
                <a:solidFill>
                  <a:srgbClr val="000000"/>
                </a:solidFill>
                <a:effectLst/>
                <a:latin typeface="Arial" panose="020B0604020202020204" pitchFamily="34" charset="0"/>
              </a:rPr>
              <a:t>, chief of the </a:t>
            </a:r>
            <a:r>
              <a:rPr lang="en-GB" dirty="0" err="1">
                <a:solidFill>
                  <a:srgbClr val="000000"/>
                </a:solidFill>
                <a:effectLst/>
                <a:latin typeface="Arial" panose="020B0604020202020204" pitchFamily="34" charset="0"/>
              </a:rPr>
              <a:t>Ugborodo</a:t>
            </a:r>
            <a:r>
              <a:rPr lang="en-GB" dirty="0">
                <a:solidFill>
                  <a:srgbClr val="000000"/>
                </a:solidFill>
                <a:effectLst/>
                <a:latin typeface="Arial" panose="020B0604020202020204" pitchFamily="34" charset="0"/>
              </a:rPr>
              <a:t> community in Delta State</a:t>
            </a:r>
          </a:p>
          <a:p>
            <a:pPr>
              <a:buNone/>
            </a:pPr>
            <a:r>
              <a:rPr lang="en-GB" dirty="0">
                <a:solidFill>
                  <a:srgbClr val="000000"/>
                </a:solidFill>
                <a:effectLst/>
                <a:latin typeface="Arial" panose="020B0604020202020204" pitchFamily="34" charset="0"/>
              </a:rPr>
              <a:t>On 4 February 2005, soldiers fired on protesters at Chevron’s </a:t>
            </a:r>
            <a:r>
              <a:rPr lang="en-GB" dirty="0" err="1">
                <a:solidFill>
                  <a:srgbClr val="000000"/>
                </a:solidFill>
                <a:effectLst/>
                <a:latin typeface="Arial" panose="020B0604020202020204" pitchFamily="34" charset="0"/>
              </a:rPr>
              <a:t>Escravos</a:t>
            </a:r>
            <a:r>
              <a:rPr lang="en-GB" dirty="0">
                <a:solidFill>
                  <a:srgbClr val="000000"/>
                </a:solidFill>
                <a:effectLst/>
                <a:latin typeface="Arial" panose="020B0604020202020204" pitchFamily="34" charset="0"/>
              </a:rPr>
              <a:t> oil terminal</a:t>
            </a:r>
          </a:p>
          <a:p>
            <a:pPr>
              <a:buNone/>
            </a:pPr>
            <a:r>
              <a:rPr lang="en-GB" dirty="0">
                <a:solidFill>
                  <a:srgbClr val="000000"/>
                </a:solidFill>
                <a:effectLst/>
                <a:latin typeface="Arial" panose="020B0604020202020204" pitchFamily="34" charset="0"/>
              </a:rPr>
              <a:t>on the coast of the western Niger Delta killing one man and injuring at least 30 others.</a:t>
            </a:r>
          </a:p>
          <a:p>
            <a:pPr>
              <a:buNone/>
            </a:pPr>
            <a:r>
              <a:rPr lang="en-GB" dirty="0">
                <a:solidFill>
                  <a:srgbClr val="000000"/>
                </a:solidFill>
                <a:effectLst/>
                <a:latin typeface="Arial" panose="020B0604020202020204" pitchFamily="34" charset="0"/>
              </a:rPr>
              <a:t>Chevron Nigeria, the subsidiary that operates the terminal, said that the protesters</a:t>
            </a:r>
          </a:p>
          <a:p>
            <a:pPr>
              <a:buNone/>
            </a:pPr>
            <a:r>
              <a:rPr lang="en-GB" dirty="0">
                <a:solidFill>
                  <a:srgbClr val="000000"/>
                </a:solidFill>
                <a:effectLst/>
                <a:latin typeface="Arial" panose="020B0604020202020204" pitchFamily="34" charset="0"/>
              </a:rPr>
              <a:t>were armed with guns, although none appeared to have been seized by the security forces or captured on video recordings of the incident.</a:t>
            </a:r>
          </a:p>
          <a:p>
            <a:pPr>
              <a:buNone/>
            </a:pPr>
            <a:endParaRPr lang="en-GB" dirty="0">
              <a:solidFill>
                <a:srgbClr val="000000"/>
              </a:solidFill>
              <a:effectLst/>
              <a:latin typeface="Arial" panose="020B0604020202020204" pitchFamily="34"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b="1" i="0" u="none" strike="noStrike" dirty="0">
                <a:solidFill>
                  <a:srgbClr val="008791"/>
                </a:solidFill>
                <a:effectLst/>
                <a:latin typeface="Source Sans Pro" panose="020B0503030403020204" pitchFamily="34" charset="0"/>
              </a:rPr>
              <a:t>Cabo Delgado, Mozambique: A Resource-Rich War Zone</a:t>
            </a:r>
          </a:p>
          <a:p>
            <a:pPr>
              <a:buNone/>
            </a:pPr>
            <a:r>
              <a:rPr lang="en-GB" dirty="0">
                <a:solidFill>
                  <a:srgbClr val="000000"/>
                </a:solidFill>
                <a:effectLst/>
                <a:latin typeface="Arial" panose="020B0604020202020204" pitchFamily="34" charset="0"/>
              </a:rPr>
              <a:t>https://</a:t>
            </a:r>
            <a:r>
              <a:rPr lang="en-GB" dirty="0" err="1">
                <a:solidFill>
                  <a:srgbClr val="000000"/>
                </a:solidFill>
                <a:effectLst/>
                <a:latin typeface="Arial" panose="020B0604020202020204" pitchFamily="34" charset="0"/>
              </a:rPr>
              <a:t>gogel.org</a:t>
            </a:r>
            <a:r>
              <a:rPr lang="en-GB" dirty="0">
                <a:solidFill>
                  <a:srgbClr val="000000"/>
                </a:solidFill>
                <a:effectLst/>
                <a:latin typeface="Arial" panose="020B0604020202020204" pitchFamily="34" charset="0"/>
              </a:rPr>
              <a:t>/</a:t>
            </a:r>
            <a:r>
              <a:rPr lang="en-GB" dirty="0" err="1">
                <a:solidFill>
                  <a:srgbClr val="000000"/>
                </a:solidFill>
                <a:effectLst/>
                <a:latin typeface="Arial" panose="020B0604020202020204" pitchFamily="34" charset="0"/>
              </a:rPr>
              <a:t>cabo</a:t>
            </a:r>
            <a:r>
              <a:rPr lang="en-GB" dirty="0">
                <a:solidFill>
                  <a:srgbClr val="000000"/>
                </a:solidFill>
                <a:effectLst/>
                <a:latin typeface="Arial" panose="020B0604020202020204" pitchFamily="34" charset="0"/>
              </a:rPr>
              <a:t>-</a:t>
            </a:r>
            <a:r>
              <a:rPr lang="en-GB" dirty="0" err="1">
                <a:solidFill>
                  <a:srgbClr val="000000"/>
                </a:solidFill>
                <a:effectLst/>
                <a:latin typeface="Arial" panose="020B0604020202020204" pitchFamily="34" charset="0"/>
              </a:rPr>
              <a:t>delgado</a:t>
            </a:r>
            <a:r>
              <a:rPr lang="en-GB" dirty="0">
                <a:solidFill>
                  <a:srgbClr val="000000"/>
                </a:solidFill>
                <a:effectLst/>
                <a:latin typeface="Arial" panose="020B0604020202020204" pitchFamily="34" charset="0"/>
              </a:rPr>
              <a:t>-</a:t>
            </a:r>
            <a:r>
              <a:rPr lang="en-GB" dirty="0" err="1">
                <a:solidFill>
                  <a:srgbClr val="000000"/>
                </a:solidFill>
                <a:effectLst/>
                <a:latin typeface="Arial" panose="020B0604020202020204" pitchFamily="34" charset="0"/>
              </a:rPr>
              <a:t>mozambique</a:t>
            </a:r>
            <a:r>
              <a:rPr lang="en-GB" dirty="0">
                <a:solidFill>
                  <a:srgbClr val="000000"/>
                </a:solidFill>
                <a:effectLst/>
                <a:latin typeface="Arial" panose="020B0604020202020204" pitchFamily="34" charset="0"/>
              </a:rPr>
              <a:t>-resource-rich-war-zone</a:t>
            </a:r>
          </a:p>
          <a:p>
            <a:endParaRPr lang="en-UA" dirty="0"/>
          </a:p>
        </p:txBody>
      </p:sp>
    </p:spTree>
    <p:extLst>
      <p:ext uri="{BB962C8B-B14F-4D97-AF65-F5344CB8AC3E}">
        <p14:creationId xmlns:p14="http://schemas.microsoft.com/office/powerpoint/2010/main" val="32072404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GB" dirty="0">
                <a:effectLst/>
                <a:latin typeface="Helvetica Neue" panose="02000503000000020004" pitchFamily="2" charset="0"/>
              </a:rPr>
              <a:t>The European Council of 23 June 2022 decided to grant the status of candidate country to Ukraine, which expressed</a:t>
            </a:r>
          </a:p>
          <a:p>
            <a:r>
              <a:rPr lang="en-GB" dirty="0">
                <a:effectLst/>
                <a:latin typeface="Helvetica Neue" panose="02000503000000020004" pitchFamily="2" charset="0"/>
              </a:rPr>
              <a:t>a strong will to link reconstruction with reforms on its European path. Ongoing strong support to Ukraine is a key</a:t>
            </a:r>
          </a:p>
          <a:p>
            <a:r>
              <a:rPr lang="en-GB" dirty="0">
                <a:effectLst/>
                <a:latin typeface="Helvetica Neue" panose="02000503000000020004" pitchFamily="2" charset="0"/>
              </a:rPr>
              <a:t>priority for the Union and an appropriate response to the Union’s strong political commitment to support Ukraine</a:t>
            </a:r>
          </a:p>
          <a:p>
            <a:r>
              <a:rPr lang="en-GB" dirty="0">
                <a:effectLst/>
                <a:latin typeface="Helvetica Neue" panose="02000503000000020004" pitchFamily="2" charset="0"/>
              </a:rPr>
              <a:t>for as long as necessary.</a:t>
            </a:r>
          </a:p>
          <a:p>
            <a:endParaRPr lang="en-US" sz="1100" b="1" dirty="0">
              <a:solidFill>
                <a:srgbClr val="000000"/>
              </a:solidFill>
              <a:effectLst/>
              <a:latin typeface="Montserrat" pitchFamily="2" charset="77"/>
              <a:ea typeface="Times New Roman" panose="02020603050405020304" pitchFamily="18" charset="0"/>
            </a:endParaRPr>
          </a:p>
          <a:p>
            <a:r>
              <a:rPr lang="en-US" sz="1100" b="1" dirty="0">
                <a:solidFill>
                  <a:srgbClr val="000000"/>
                </a:solidFill>
                <a:effectLst/>
                <a:latin typeface="Montserrat" pitchFamily="2" charset="77"/>
                <a:ea typeface="Times New Roman" panose="02020603050405020304" pitchFamily="18" charset="0"/>
              </a:rPr>
              <a:t>Energy transition in Ukraine is not just a national concern. </a:t>
            </a:r>
          </a:p>
          <a:p>
            <a:endParaRPr lang="en-US" sz="1100" b="1" dirty="0">
              <a:latin typeface="Montserrat" pitchFamily="2" charset="77"/>
              <a:ea typeface="Times New Roman" panose="02020603050405020304" pitchFamily="18" charset="0"/>
            </a:endParaRPr>
          </a:p>
          <a:p>
            <a:r>
              <a:rPr lang="en-US" sz="1100" b="1" dirty="0">
                <a:solidFill>
                  <a:srgbClr val="000000"/>
                </a:solidFill>
                <a:effectLst/>
                <a:latin typeface="Montserrat" pitchFamily="2" charset="77"/>
                <a:ea typeface="Times New Roman" panose="02020603050405020304" pitchFamily="18" charset="0"/>
              </a:rPr>
              <a:t>It is a significant component of global and European security. </a:t>
            </a:r>
          </a:p>
          <a:p>
            <a:endParaRPr lang="en-US" sz="1100" b="1" dirty="0">
              <a:latin typeface="Montserrat" pitchFamily="2" charset="77"/>
              <a:ea typeface="Times New Roman" panose="02020603050405020304" pitchFamily="18" charset="0"/>
            </a:endParaRPr>
          </a:p>
          <a:p>
            <a:pPr marL="0" lvl="0" indent="0" algn="l" rtl="0">
              <a:spcBef>
                <a:spcPts val="0"/>
              </a:spcBef>
              <a:spcAft>
                <a:spcPts val="0"/>
              </a:spcAft>
              <a:buNone/>
            </a:pPr>
            <a:endParaRPr dirty="0"/>
          </a:p>
        </p:txBody>
      </p:sp>
      <p:sp>
        <p:nvSpPr>
          <p:cNvPr id="503" name="Google Shape;50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49299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0" i="0" u="none" strike="noStrike" dirty="0">
                <a:solidFill>
                  <a:srgbClr val="404040"/>
                </a:solidFill>
                <a:effectLst/>
                <a:latin typeface="var(--tr-font-medium)"/>
              </a:rPr>
              <a:t>Collaborate on energy security or be vulnerable, Britain tells global meeting - </a:t>
            </a:r>
            <a:r>
              <a:rPr lang="en-GB" dirty="0"/>
              <a:t>https://</a:t>
            </a:r>
            <a:r>
              <a:rPr lang="en-GB" dirty="0" err="1"/>
              <a:t>www.reuters.com</a:t>
            </a:r>
            <a:r>
              <a:rPr lang="en-GB" dirty="0"/>
              <a:t>/sustainability/boards-policy-regulation/uk-kicks-off-energy-security-summit-with-offshore-wind-supply-chain-investment-2025-04-23/ </a:t>
            </a:r>
          </a:p>
          <a:p>
            <a:pPr marL="457200" indent="-298450"/>
            <a:r>
              <a:rPr lang="en-GB" dirty="0">
                <a:solidFill>
                  <a:srgbClr val="000000"/>
                </a:solidFill>
                <a:effectLst/>
                <a:latin typeface="Times New Roman" panose="02020603050405020304" pitchFamily="18" charset="0"/>
              </a:rPr>
              <a:t>One Hundred Year Partnership Agreement between the United Kingdom of Great Britain and Northern Ireland and Ukraine </a:t>
            </a:r>
            <a:r>
              <a:rPr lang="en-GB" dirty="0"/>
              <a:t>https://</a:t>
            </a:r>
            <a:r>
              <a:rPr lang="en-GB" dirty="0" err="1"/>
              <a:t>assets.publishing.service.gov.uk</a:t>
            </a:r>
            <a:r>
              <a:rPr lang="en-GB" dirty="0"/>
              <a:t>/media/67b871514ad141d9083533c4/CS_Ukraine_1.2025_One_Hundred_Year_Partnership_Agreement.pdf </a:t>
            </a:r>
          </a:p>
          <a:p>
            <a:pPr marL="457200" indent="-298450"/>
            <a:r>
              <a:rPr lang="en-GB" dirty="0"/>
              <a:t>https://</a:t>
            </a:r>
            <a:r>
              <a:rPr lang="en-GB" dirty="0" err="1"/>
              <a:t>www.gov.uk</a:t>
            </a:r>
            <a:r>
              <a:rPr lang="en-GB" dirty="0"/>
              <a:t>/government/news/great-</a:t>
            </a:r>
            <a:r>
              <a:rPr lang="en-GB" dirty="0" err="1"/>
              <a:t>british</a:t>
            </a:r>
            <a:r>
              <a:rPr lang="en-GB" dirty="0"/>
              <a:t>-energy-to-cut-bills-for-hospitals-and-schools</a:t>
            </a:r>
            <a:endParaRPr lang="en-UA" dirty="0"/>
          </a:p>
        </p:txBody>
      </p:sp>
    </p:spTree>
    <p:extLst>
      <p:ext uri="{BB962C8B-B14F-4D97-AF65-F5344CB8AC3E}">
        <p14:creationId xmlns:p14="http://schemas.microsoft.com/office/powerpoint/2010/main" val="23062660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A0558-7C5B-EDDC-39DF-AEECB4B672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111416-95D0-CFEE-F854-8165CBF0FFC9}"/>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E72464C-DC59-FA10-C0B8-695C41E3981C}"/>
              </a:ext>
            </a:extLst>
          </p:cNvPr>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https://</a:t>
            </a:r>
            <a:r>
              <a:rPr lang="en-GB" dirty="0" err="1"/>
              <a:t>www.statista.com</a:t>
            </a:r>
            <a:r>
              <a:rPr lang="en-GB" dirty="0"/>
              <a:t>/statistics/1293492/</a:t>
            </a:r>
            <a:r>
              <a:rPr lang="en-GB" dirty="0" err="1"/>
              <a:t>ukraine</a:t>
            </a:r>
            <a:r>
              <a:rPr lang="en-GB" dirty="0"/>
              <a:t>-war-casualties/</a:t>
            </a:r>
            <a:r>
              <a:rPr lang="en-GB" b="1" i="0" u="none" strike="noStrike" dirty="0">
                <a:effectLst/>
                <a:highlight>
                  <a:srgbClr val="FFFFFF"/>
                </a:highlight>
                <a:latin typeface="Open Sans" panose="020B0606030504020204" pitchFamily="34" charset="0"/>
              </a:rPr>
              <a:t>Still Under Fire</a:t>
            </a:r>
            <a:r>
              <a:rPr lang="en-GB" b="0" i="0" u="none" strike="noStrike" dirty="0">
                <a:effectLst/>
                <a:highlight>
                  <a:srgbClr val="FFFFFF"/>
                </a:highlight>
                <a:latin typeface="Open Sans" panose="020B0606030504020204" pitchFamily="34" charset="0"/>
              </a:rPr>
              <a:t>:</a:t>
            </a:r>
            <a:br>
              <a:rPr lang="en-GB" b="0" i="0" u="none" strike="noStrike" dirty="0">
                <a:effectLst/>
                <a:highlight>
                  <a:srgbClr val="FFFFFF"/>
                </a:highlight>
                <a:latin typeface="Open Sans" panose="020B0606030504020204" pitchFamily="34" charset="0"/>
              </a:rPr>
            </a:br>
            <a:endParaRPr lang="en-GB" b="0" i="0" u="none" strike="noStrike" dirty="0">
              <a:effectLst/>
              <a:highlight>
                <a:srgbClr val="FFFFFF"/>
              </a:highlight>
              <a:latin typeface="Open Sans" panose="020B0606030504020204" pitchFamily="34"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0" i="0" u="none" strike="noStrike" dirty="0">
                <a:effectLst/>
                <a:highlight>
                  <a:srgbClr val="FFFFFF"/>
                </a:highlight>
                <a:latin typeface="Open Sans" panose="020B0606030504020204" pitchFamily="34" charset="0"/>
              </a:rPr>
              <a:t>The Evolving Fate of Civilians in Ukraine : </a:t>
            </a:r>
            <a:r>
              <a:rPr lang="en-GB" dirty="0"/>
              <a:t>https://</a:t>
            </a:r>
            <a:r>
              <a:rPr lang="en-GB" dirty="0" err="1"/>
              <a:t>acleddata.com</a:t>
            </a:r>
            <a:r>
              <a:rPr lang="en-GB" dirty="0"/>
              <a:t>/2024/02/22/still-under-fire-the-evolving-fate-of-civilians-in-</a:t>
            </a:r>
            <a:r>
              <a:rPr lang="en-GB" dirty="0" err="1"/>
              <a:t>ukraine</a:t>
            </a:r>
            <a:r>
              <a:rPr lang="en-GB" dirty="0"/>
              <a:t>/</a:t>
            </a:r>
          </a:p>
        </p:txBody>
      </p:sp>
    </p:spTree>
    <p:extLst>
      <p:ext uri="{BB962C8B-B14F-4D97-AF65-F5344CB8AC3E}">
        <p14:creationId xmlns:p14="http://schemas.microsoft.com/office/powerpoint/2010/main" val="16635114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GB"/>
              <a:t>https://mepr.gov.ua/povidomlennya-pro-oprylyudnennya-proyektu-zakonu-ukrayiny-pro-zasady-zelenogo-vidnovlennya-ukrayiny/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A" dirty="0"/>
          </a:p>
        </p:txBody>
      </p:sp>
    </p:spTree>
    <p:extLst>
      <p:ext uri="{BB962C8B-B14F-4D97-AF65-F5344CB8AC3E}">
        <p14:creationId xmlns:p14="http://schemas.microsoft.com/office/powerpoint/2010/main" val="11454194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https://</a:t>
            </a:r>
            <a:r>
              <a:rPr lang="en-GB" dirty="0" err="1"/>
              <a:t>razomwestand.org</a:t>
            </a:r>
            <a:r>
              <a:rPr lang="en-GB" dirty="0"/>
              <a:t>/</a:t>
            </a:r>
            <a:r>
              <a:rPr lang="en-GB" dirty="0" err="1"/>
              <a:t>en</a:t>
            </a:r>
            <a:r>
              <a:rPr lang="en-GB" dirty="0"/>
              <a:t>/article/green-post-war-reconstruction-ukraine-can-generate-over-42-million-jobs#:~:text=war%20%2F%20Press%20Release-,Green%20Post%2DWar%20Reconstruction%20Of%20Ukraine%20Can%20Generate%20Over%204.2,million%20people%20fled%20the%20country.</a:t>
            </a:r>
            <a:endParaRPr lang="en-UA" dirty="0"/>
          </a:p>
        </p:txBody>
      </p:sp>
    </p:spTree>
    <p:extLst>
      <p:ext uri="{BB962C8B-B14F-4D97-AF65-F5344CB8AC3E}">
        <p14:creationId xmlns:p14="http://schemas.microsoft.com/office/powerpoint/2010/main" val="29551466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100" b="0" dirty="0">
                <a:effectLst/>
                <a:latin typeface="Montserrat" pitchFamily="2" charset="77"/>
              </a:rPr>
              <a:t>The  EU  framework  represents  a  new  generation  of  policy  and  will  require significant financial support to make the necessary transformation. The business sector will also need time and resources to modernize and adjust to these rules. All of this will require clear ownership and strong leadership by the Government. Done well, this will  provide the confidence needed to attract the necessary investors.  </a:t>
            </a:r>
            <a:endParaRPr lang="en-GB" sz="1200" dirty="0"/>
          </a:p>
        </p:txBody>
      </p:sp>
    </p:spTree>
    <p:extLst>
      <p:ext uri="{BB962C8B-B14F-4D97-AF65-F5344CB8AC3E}">
        <p14:creationId xmlns:p14="http://schemas.microsoft.com/office/powerpoint/2010/main" val="17637514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nSpc>
                <a:spcPct val="100000"/>
              </a:lnSpc>
            </a:pPr>
            <a:r>
              <a:rPr lang="en-GB" sz="1400" b="1" dirty="0">
                <a:solidFill>
                  <a:srgbClr val="312D2C"/>
                </a:solidFill>
                <a:highlight>
                  <a:srgbClr val="FFFFFF"/>
                </a:highlight>
                <a:latin typeface="Montserrat" pitchFamily="2" charset="77"/>
              </a:rPr>
              <a:t>R</a:t>
            </a:r>
            <a:r>
              <a:rPr lang="en-GB" sz="1400" b="1" i="0" u="none" strike="noStrike" dirty="0">
                <a:solidFill>
                  <a:srgbClr val="312D2C"/>
                </a:solidFill>
                <a:effectLst/>
                <a:highlight>
                  <a:srgbClr val="FFFFFF"/>
                </a:highlight>
                <a:latin typeface="Montserrat" pitchFamily="2" charset="77"/>
              </a:rPr>
              <a:t>esilience as an ideal that encourages to “</a:t>
            </a:r>
            <a:r>
              <a:rPr lang="en-GB" sz="1400" b="1" i="0" u="none" strike="noStrike" dirty="0" err="1">
                <a:solidFill>
                  <a:srgbClr val="312D2C"/>
                </a:solidFill>
                <a:effectLst/>
                <a:highlight>
                  <a:srgbClr val="FFFFFF"/>
                </a:highlight>
                <a:latin typeface="Montserrat" pitchFamily="2" charset="77"/>
              </a:rPr>
              <a:t>emerg</a:t>
            </a:r>
            <a:r>
              <a:rPr lang="en-GB" sz="1400" b="1" i="0" u="none" strike="noStrike" dirty="0">
                <a:solidFill>
                  <a:srgbClr val="312D2C"/>
                </a:solidFill>
                <a:effectLst/>
                <a:highlight>
                  <a:srgbClr val="FFFFFF"/>
                </a:highlight>
                <a:latin typeface="Montserrat" pitchFamily="2" charset="77"/>
              </a:rPr>
              <a:t>[e] better off than before serious setbacks.” (C) Encarnacion</a:t>
            </a:r>
          </a:p>
          <a:p>
            <a:pPr>
              <a:lnSpc>
                <a:spcPct val="100000"/>
              </a:lnSpc>
            </a:pPr>
            <a:r>
              <a:rPr lang="en-GB" sz="1100" b="0" i="0" u="none" strike="noStrike" dirty="0">
                <a:solidFill>
                  <a:srgbClr val="312D2C"/>
                </a:solidFill>
                <a:effectLst/>
                <a:highlight>
                  <a:srgbClr val="FFFFFF"/>
                </a:highlight>
                <a:latin typeface="Montserrat" pitchFamily="2" charset="77"/>
              </a:rPr>
              <a:t>Although it is impossible to erase the impact of a setback— it can be possible for people to end up with lives that are in some sense better or more meaningful than before. </a:t>
            </a:r>
          </a:p>
          <a:p>
            <a:endParaRPr lang="en-UA" dirty="0"/>
          </a:p>
          <a:p>
            <a:pPr algn="l">
              <a:buNone/>
            </a:pPr>
            <a:r>
              <a:rPr lang="en-GB" b="1" i="0" u="none" strike="noStrike" dirty="0">
                <a:solidFill>
                  <a:srgbClr val="000000"/>
                </a:solidFill>
                <a:effectLst/>
              </a:rPr>
              <a:t>Net Zero as a Pathway to Resilience: Beyond Carbon Reduction</a:t>
            </a:r>
          </a:p>
          <a:p>
            <a:pPr algn="l">
              <a:buFont typeface="Arial" panose="020B0604020202020204" pitchFamily="34" charset="0"/>
              <a:buChar char="•"/>
            </a:pPr>
            <a:r>
              <a:rPr lang="en-GB" b="0" i="0" u="none" strike="noStrike" dirty="0">
                <a:solidFill>
                  <a:srgbClr val="000000"/>
                </a:solidFill>
                <a:effectLst/>
              </a:rPr>
              <a:t>Net zero transitions offer more than environmental benefits—they provide frameworks for broader societal resilience</a:t>
            </a:r>
          </a:p>
          <a:p>
            <a:pPr algn="l">
              <a:buFont typeface="Arial" panose="020B0604020202020204" pitchFamily="34" charset="0"/>
              <a:buChar char="•"/>
            </a:pPr>
            <a:r>
              <a:rPr lang="en-GB" b="0" i="0" u="none" strike="noStrike" dirty="0">
                <a:solidFill>
                  <a:srgbClr val="000000"/>
                </a:solidFill>
                <a:effectLst/>
              </a:rPr>
              <a:t>Today's compounding crises (climate, geopolitical tensions, energy insecurity, social inequities) require integrated solutions</a:t>
            </a:r>
          </a:p>
          <a:p>
            <a:pPr algn="l">
              <a:buFont typeface="Arial" panose="020B0604020202020204" pitchFamily="34" charset="0"/>
              <a:buChar char="•"/>
            </a:pPr>
            <a:r>
              <a:rPr lang="en-GB" b="0" i="0" u="none" strike="noStrike" dirty="0">
                <a:solidFill>
                  <a:srgbClr val="000000"/>
                </a:solidFill>
                <a:effectLst/>
              </a:rPr>
              <a:t>Net zero strategies can simultaneously address carbon reduction, energy security, and justice concerns</a:t>
            </a:r>
          </a:p>
          <a:p>
            <a:pPr algn="l">
              <a:buNone/>
            </a:pPr>
            <a:r>
              <a:rPr lang="en-GB" b="1" i="0" u="none" strike="noStrike" dirty="0">
                <a:solidFill>
                  <a:srgbClr val="000000"/>
                </a:solidFill>
                <a:effectLst/>
              </a:rPr>
              <a:t>Case Studies Demonstrating Impact</a:t>
            </a:r>
          </a:p>
          <a:p>
            <a:pPr algn="l">
              <a:buFont typeface="Arial" panose="020B0604020202020204" pitchFamily="34" charset="0"/>
              <a:buChar char="•"/>
            </a:pPr>
            <a:r>
              <a:rPr lang="en-GB" b="0" i="0" u="none" strike="noStrike" dirty="0">
                <a:solidFill>
                  <a:srgbClr val="000000"/>
                </a:solidFill>
                <a:effectLst/>
              </a:rPr>
              <a:t>Post-conflict environmental restoration in Ukraine</a:t>
            </a:r>
          </a:p>
          <a:p>
            <a:pPr algn="l">
              <a:buFont typeface="Arial" panose="020B0604020202020204" pitchFamily="34" charset="0"/>
              <a:buChar char="•"/>
            </a:pPr>
            <a:r>
              <a:rPr lang="en-GB" b="0" i="0" u="none" strike="noStrike" dirty="0">
                <a:solidFill>
                  <a:srgbClr val="000000"/>
                </a:solidFill>
                <a:effectLst/>
              </a:rPr>
              <a:t>Just transition initiatives in post-industrial communities</a:t>
            </a:r>
          </a:p>
          <a:p>
            <a:pPr algn="l">
              <a:buFont typeface="Arial" panose="020B0604020202020204" pitchFamily="34" charset="0"/>
              <a:buChar char="•"/>
            </a:pPr>
            <a:r>
              <a:rPr lang="en-GB" b="0" i="0" u="none" strike="noStrike" dirty="0">
                <a:solidFill>
                  <a:srgbClr val="000000"/>
                </a:solidFill>
                <a:effectLst/>
              </a:rPr>
              <a:t>Examples of resource competition transformed into cooperation</a:t>
            </a:r>
          </a:p>
          <a:p>
            <a:pPr algn="l">
              <a:buNone/>
            </a:pPr>
            <a:r>
              <a:rPr lang="en-GB" b="1" i="0" u="none" strike="noStrike" dirty="0">
                <a:solidFill>
                  <a:srgbClr val="000000"/>
                </a:solidFill>
                <a:effectLst/>
              </a:rPr>
              <a:t>From Technical Solutions to Social Transformation</a:t>
            </a:r>
          </a:p>
          <a:p>
            <a:pPr algn="l">
              <a:buFont typeface="Arial" panose="020B0604020202020204" pitchFamily="34" charset="0"/>
              <a:buChar char="•"/>
            </a:pPr>
            <a:r>
              <a:rPr lang="en-GB" b="0" i="0" u="none" strike="noStrike" dirty="0">
                <a:solidFill>
                  <a:srgbClr val="000000"/>
                </a:solidFill>
                <a:effectLst/>
              </a:rPr>
              <a:t>Moving beyond technocratic approaches to carbon reduction</a:t>
            </a:r>
          </a:p>
          <a:p>
            <a:pPr algn="l">
              <a:buFont typeface="Arial" panose="020B0604020202020204" pitchFamily="34" charset="0"/>
              <a:buChar char="•"/>
            </a:pPr>
            <a:r>
              <a:rPr lang="en-GB" b="0" i="0" u="none" strike="noStrike" dirty="0">
                <a:solidFill>
                  <a:srgbClr val="000000"/>
                </a:solidFill>
                <a:effectLst/>
              </a:rPr>
              <a:t>Recognizing interdependencies between sustainability, security, and peace</a:t>
            </a:r>
          </a:p>
          <a:p>
            <a:pPr algn="l">
              <a:buFont typeface="Arial" panose="020B0604020202020204" pitchFamily="34" charset="0"/>
              <a:buChar char="•"/>
            </a:pPr>
            <a:r>
              <a:rPr lang="en-GB" b="0" i="0" u="none" strike="noStrike" dirty="0" err="1">
                <a:solidFill>
                  <a:srgbClr val="000000"/>
                </a:solidFill>
                <a:effectLst/>
              </a:rPr>
              <a:t>Centering</a:t>
            </a:r>
            <a:r>
              <a:rPr lang="en-GB" b="0" i="0" u="none" strike="noStrike" dirty="0">
                <a:solidFill>
                  <a:srgbClr val="000000"/>
                </a:solidFill>
                <a:effectLst/>
              </a:rPr>
              <a:t> justice and equity within energy transition planning</a:t>
            </a:r>
          </a:p>
          <a:p>
            <a:pPr algn="l">
              <a:buNone/>
            </a:pPr>
            <a:r>
              <a:rPr lang="en-GB" b="1" i="0" u="none" strike="noStrike" dirty="0">
                <a:solidFill>
                  <a:srgbClr val="000000"/>
                </a:solidFill>
                <a:effectLst/>
              </a:rPr>
              <a:t>The "(Re)imagining Resilience" Framework</a:t>
            </a:r>
          </a:p>
          <a:p>
            <a:pPr algn="l">
              <a:buFont typeface="Arial" panose="020B0604020202020204" pitchFamily="34" charset="0"/>
              <a:buChar char="•"/>
            </a:pPr>
            <a:r>
              <a:rPr lang="en-GB" b="0" i="0" u="none" strike="noStrike" dirty="0">
                <a:solidFill>
                  <a:srgbClr val="000000"/>
                </a:solidFill>
                <a:effectLst/>
              </a:rPr>
              <a:t>Integration of technical innovation with social transformation</a:t>
            </a:r>
          </a:p>
          <a:p>
            <a:pPr algn="l">
              <a:buFont typeface="Arial" panose="020B0604020202020204" pitchFamily="34" charset="0"/>
              <a:buChar char="•"/>
            </a:pPr>
            <a:r>
              <a:rPr lang="en-GB" b="0" i="0" u="none" strike="noStrike" dirty="0">
                <a:solidFill>
                  <a:srgbClr val="000000"/>
                </a:solidFill>
                <a:effectLst/>
              </a:rPr>
              <a:t>Practical guidance for diverse stakeholders (policymakers, communities, organizations)</a:t>
            </a:r>
          </a:p>
          <a:p>
            <a:pPr algn="l">
              <a:buFont typeface="Arial" panose="020B0604020202020204" pitchFamily="34" charset="0"/>
              <a:buChar char="•"/>
            </a:pPr>
            <a:r>
              <a:rPr lang="en-GB" b="0" i="0" u="none" strike="noStrike" dirty="0">
                <a:solidFill>
                  <a:srgbClr val="000000"/>
                </a:solidFill>
                <a:effectLst/>
              </a:rPr>
              <a:t>Methods to navigate complex, interconnected challenges</a:t>
            </a:r>
          </a:p>
          <a:p>
            <a:pPr algn="l">
              <a:buNone/>
            </a:pPr>
            <a:r>
              <a:rPr lang="en-GB" b="1" i="0" u="none" strike="noStrike" dirty="0">
                <a:solidFill>
                  <a:srgbClr val="000000"/>
                </a:solidFill>
                <a:effectLst/>
              </a:rPr>
              <a:t>Net Zero as Peacebuilding</a:t>
            </a:r>
          </a:p>
          <a:p>
            <a:pPr algn="l">
              <a:buFont typeface="Arial" panose="020B0604020202020204" pitchFamily="34" charset="0"/>
              <a:buChar char="•"/>
            </a:pPr>
            <a:r>
              <a:rPr lang="en-GB" b="0" i="0" u="none" strike="noStrike" dirty="0">
                <a:solidFill>
                  <a:srgbClr val="000000"/>
                </a:solidFill>
                <a:effectLst/>
              </a:rPr>
              <a:t>Disrupting cycles of resource competition</a:t>
            </a:r>
          </a:p>
          <a:p>
            <a:pPr algn="l">
              <a:buFont typeface="Arial" panose="020B0604020202020204" pitchFamily="34" charset="0"/>
              <a:buChar char="•"/>
            </a:pPr>
            <a:r>
              <a:rPr lang="en-GB" b="0" i="0" u="none" strike="noStrike" dirty="0">
                <a:solidFill>
                  <a:srgbClr val="000000"/>
                </a:solidFill>
                <a:effectLst/>
              </a:rPr>
              <a:t>Enabling more equitable distribution of energy benefits</a:t>
            </a:r>
          </a:p>
          <a:p>
            <a:pPr algn="l">
              <a:buFont typeface="Arial" panose="020B0604020202020204" pitchFamily="34" charset="0"/>
              <a:buChar char="•"/>
            </a:pPr>
            <a:r>
              <a:rPr lang="en-GB" b="0" i="0" u="none" strike="noStrike" dirty="0">
                <a:solidFill>
                  <a:srgbClr val="000000"/>
                </a:solidFill>
                <a:effectLst/>
              </a:rPr>
              <a:t>Fostering cooperation across divided communities</a:t>
            </a:r>
          </a:p>
          <a:p>
            <a:pPr algn="l">
              <a:buNone/>
            </a:pPr>
            <a:r>
              <a:rPr lang="en-GB" b="1" i="0" u="none" strike="noStrike" dirty="0">
                <a:solidFill>
                  <a:srgbClr val="000000"/>
                </a:solidFill>
                <a:effectLst/>
              </a:rPr>
              <a:t>Path Forward</a:t>
            </a:r>
          </a:p>
          <a:p>
            <a:pPr algn="l">
              <a:buFont typeface="Arial" panose="020B0604020202020204" pitchFamily="34" charset="0"/>
              <a:buChar char="•"/>
            </a:pPr>
            <a:r>
              <a:rPr lang="en-GB" b="0" i="0" u="none" strike="noStrike" dirty="0">
                <a:solidFill>
                  <a:srgbClr val="000000"/>
                </a:solidFill>
                <a:effectLst/>
              </a:rPr>
              <a:t>Creating solutions that simultaneously address climate impacts and build more secure societies</a:t>
            </a:r>
          </a:p>
          <a:p>
            <a:pPr algn="l">
              <a:buFont typeface="Arial" panose="020B0604020202020204" pitchFamily="34" charset="0"/>
              <a:buChar char="•"/>
            </a:pPr>
            <a:r>
              <a:rPr lang="en-GB" b="0" i="0" u="none" strike="noStrike" dirty="0">
                <a:solidFill>
                  <a:srgbClr val="000000"/>
                </a:solidFill>
                <a:effectLst/>
              </a:rPr>
              <a:t>Practical steps for implementing justice-</a:t>
            </a:r>
            <a:r>
              <a:rPr lang="en-GB" b="0" i="0" u="none" strike="noStrike" dirty="0" err="1">
                <a:solidFill>
                  <a:srgbClr val="000000"/>
                </a:solidFill>
                <a:effectLst/>
              </a:rPr>
              <a:t>centered</a:t>
            </a:r>
            <a:r>
              <a:rPr lang="en-GB" b="0" i="0" u="none" strike="noStrike" dirty="0">
                <a:solidFill>
                  <a:srgbClr val="000000"/>
                </a:solidFill>
                <a:effectLst/>
              </a:rPr>
              <a:t> transition strategies</a:t>
            </a:r>
          </a:p>
          <a:p>
            <a:pPr algn="l">
              <a:buFont typeface="Arial" panose="020B0604020202020204" pitchFamily="34" charset="0"/>
              <a:buChar char="•"/>
            </a:pPr>
            <a:r>
              <a:rPr lang="en-GB" b="0" i="0" u="none" strike="noStrike" dirty="0">
                <a:solidFill>
                  <a:srgbClr val="000000"/>
                </a:solidFill>
                <a:effectLst/>
              </a:rPr>
              <a:t>Building resilient systems that contribute to peaceful futures</a:t>
            </a:r>
          </a:p>
        </p:txBody>
      </p:sp>
    </p:spTree>
    <p:extLst>
      <p:ext uri="{BB962C8B-B14F-4D97-AF65-F5344CB8AC3E}">
        <p14:creationId xmlns:p14="http://schemas.microsoft.com/office/powerpoint/2010/main" val="35175378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a:extLst>
            <a:ext uri="{FF2B5EF4-FFF2-40B4-BE49-F238E27FC236}">
              <a16:creationId xmlns:a16="http://schemas.microsoft.com/office/drawing/2014/main" id="{AD83AE10-B0CF-EA43-F2A4-803BAF6613AC}"/>
            </a:ext>
          </a:extLst>
        </p:cNvPr>
        <p:cNvGrpSpPr/>
        <p:nvPr/>
      </p:nvGrpSpPr>
      <p:grpSpPr>
        <a:xfrm>
          <a:off x="0" y="0"/>
          <a:ext cx="0" cy="0"/>
          <a:chOff x="0" y="0"/>
          <a:chExt cx="0" cy="0"/>
        </a:xfrm>
      </p:grpSpPr>
      <p:sp>
        <p:nvSpPr>
          <p:cNvPr id="28" name="Google Shape;28;p18:notes">
            <a:extLst>
              <a:ext uri="{FF2B5EF4-FFF2-40B4-BE49-F238E27FC236}">
                <a16:creationId xmlns:a16="http://schemas.microsoft.com/office/drawing/2014/main" id="{5AFFCE1F-3D70-CDE9-9CB0-3478188810D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 name="Google Shape;29;p18:notes">
            <a:extLst>
              <a:ext uri="{FF2B5EF4-FFF2-40B4-BE49-F238E27FC236}">
                <a16:creationId xmlns:a16="http://schemas.microsoft.com/office/drawing/2014/main" id="{95FBC0B6-88DB-2EE6-21AC-A0B606AEF75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6467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d84c129873_0_10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2d84c129873_0_10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Source: Analysis: Which countries are historically responsible for climate change?”, </a:t>
            </a:r>
            <a:r>
              <a:rPr lang="en" i="1" dirty="0">
                <a:solidFill>
                  <a:schemeClr val="dk1"/>
                </a:solidFill>
              </a:rPr>
              <a:t>Carbon Brief, </a:t>
            </a:r>
            <a:r>
              <a:rPr lang="en" dirty="0">
                <a:solidFill>
                  <a:schemeClr val="dk1"/>
                </a:solidFill>
              </a:rPr>
              <a:t>2021 </a:t>
            </a:r>
            <a:r>
              <a:rPr lang="en" u="sng" dirty="0">
                <a:solidFill>
                  <a:schemeClr val="hlink"/>
                </a:solidFill>
                <a:hlinkClick r:id="rId3"/>
              </a:rPr>
              <a:t>https://www.carbonbrief.org/analysis-which-countries-are-historically-responsible-for-climate-change/</a:t>
            </a:r>
            <a:r>
              <a:rPr lang="en" dirty="0"/>
              <a:t> </a:t>
            </a:r>
          </a:p>
          <a:p>
            <a:pPr marL="0" lvl="0" indent="0" algn="l" rtl="0">
              <a:spcBef>
                <a:spcPts val="0"/>
              </a:spcBef>
              <a:spcAft>
                <a:spcPts val="0"/>
              </a:spcAft>
              <a:buNone/>
            </a:pPr>
            <a:endParaRPr lang="en" dirty="0"/>
          </a:p>
          <a:p>
            <a:pPr marL="0" lvl="0" indent="0" algn="l" rtl="0">
              <a:spcBef>
                <a:spcPts val="0"/>
              </a:spcBef>
              <a:spcAft>
                <a:spcPts val="0"/>
              </a:spcAft>
              <a:buNone/>
            </a:pPr>
            <a:r>
              <a:rPr lang="en-GB" b="0" i="0" u="none" strike="noStrike" dirty="0">
                <a:solidFill>
                  <a:srgbClr val="444444"/>
                </a:solidFill>
                <a:effectLst/>
                <a:latin typeface="Noto Serif" panose="02020600060500020200" pitchFamily="18" charset="0"/>
              </a:rPr>
              <a:t>According to Oxfam </a:t>
            </a:r>
            <a:r>
              <a:rPr lang="en-GB" b="0" i="0" u="sng" strike="noStrike" dirty="0">
                <a:solidFill>
                  <a:srgbClr val="444444"/>
                </a:solidFill>
                <a:effectLst/>
                <a:latin typeface="Noto Serif" panose="02020600060500020200" pitchFamily="18" charset="0"/>
                <a:hlinkClick r:id="rId4"/>
              </a:rPr>
              <a:t>study</a:t>
            </a:r>
            <a:r>
              <a:rPr lang="en-GB" b="0" i="0" u="none" strike="noStrike" dirty="0">
                <a:solidFill>
                  <a:srgbClr val="444444"/>
                </a:solidFill>
                <a:effectLst/>
                <a:latin typeface="Noto Serif" panose="02020600060500020200" pitchFamily="18" charset="0"/>
              </a:rPr>
              <a:t>, the richest 1% of the world’s population accounts for twice as much CO2 emissions as the poorest 50% of the population. However, more than 91% of deaths caused by climate-related disasters over the past 50 years have been in developing countries.</a:t>
            </a:r>
          </a:p>
          <a:p>
            <a:pPr marL="0" lvl="0" indent="0" algn="l" rtl="0">
              <a:spcBef>
                <a:spcPts val="0"/>
              </a:spcBef>
              <a:spcAft>
                <a:spcPts val="0"/>
              </a:spcAft>
              <a:buNone/>
            </a:pPr>
            <a:endParaRPr lang="en-GB" b="0" i="0" u="none" strike="noStrike" dirty="0">
              <a:solidFill>
                <a:srgbClr val="444444"/>
              </a:solidFill>
              <a:effectLst/>
              <a:latin typeface="Noto Serif" panose="02020600060500020200" pitchFamily="18" charset="0"/>
            </a:endParaRPr>
          </a:p>
          <a:p>
            <a:pPr marL="0" lvl="0" indent="0" algn="l" rtl="0">
              <a:spcBef>
                <a:spcPts val="0"/>
              </a:spcBef>
              <a:spcAft>
                <a:spcPts val="0"/>
              </a:spcAft>
              <a:buNone/>
            </a:pPr>
            <a:r>
              <a:rPr lang="en-GB" b="0" i="0" dirty="0">
                <a:effectLst/>
                <a:latin typeface="fkGroteskNeue"/>
              </a:rPr>
              <a:t>The countries most responsible for historical emissions are now experiencing the compounded effects of climate crises, which strain their political systems and contribute to democratic backsliding. Inadequate or repressive responses to these crises erode public trust, deepen inequalities, and threaten the foundations of democratic governance. Addressing both climate change and democratic erosion requires transparent, inclusive, and effective governance—something increasingly at risk in these high-emitting nations</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0" i="1" dirty="0">
                <a:effectLst/>
                <a:latin typeface="fkGroteskNeue"/>
              </a:rPr>
              <a:t>This graph illustrates the relationship between fossil fuel dependence and democratic backsliding. Countries with higher reliance on fossil fuels tend to have lower democracy scores, supporting the argument that fossil fuel wealth can undermine democratic institutions</a:t>
            </a:r>
          </a:p>
          <a:p>
            <a:pPr algn="l">
              <a:buNone/>
            </a:pPr>
            <a:r>
              <a:rPr lang="en-GB" b="1" i="0" dirty="0">
                <a:effectLst/>
                <a:latin typeface="fkGroteskNeue"/>
              </a:rPr>
              <a:t>The US democracy score has declined in recent years, with concerns about democratic norms, polarization, and the rule of law.</a:t>
            </a:r>
          </a:p>
          <a:p>
            <a:pPr algn="l">
              <a:buNone/>
            </a:pPr>
            <a:endParaRPr lang="en-GB" b="1" i="0" dirty="0">
              <a:effectLst/>
              <a:latin typeface="fkGroteskNeue"/>
            </a:endParaRPr>
          </a:p>
          <a:p>
            <a:pPr algn="l"/>
            <a:r>
              <a:rPr lang="en-GB" b="1" i="0" dirty="0">
                <a:effectLst/>
                <a:latin typeface="fkGroteskNeue"/>
              </a:rPr>
              <a:t>Trump Factor:</a:t>
            </a:r>
            <a:r>
              <a:rPr lang="en-GB" dirty="0">
                <a:latin typeface="fkGroteskNeue"/>
              </a:rPr>
              <a:t> </a:t>
            </a:r>
            <a:r>
              <a:rPr lang="en-GB" b="0" i="0" dirty="0">
                <a:effectLst/>
                <a:latin typeface="fkGroteskNeue"/>
              </a:rPr>
              <a:t>Trump’s policies </a:t>
            </a:r>
            <a:r>
              <a:rPr lang="en-GB" b="0" i="0" dirty="0" err="1">
                <a:effectLst/>
                <a:latin typeface="fkGroteskNeue"/>
              </a:rPr>
              <a:t>favor</a:t>
            </a:r>
            <a:r>
              <a:rPr lang="en-GB" b="0" i="0" dirty="0">
                <a:effectLst/>
                <a:latin typeface="fkGroteskNeue"/>
              </a:rPr>
              <a:t> fossil fuel expansion and deregulation, aligning with interests that often resist democratic reforms and climate action.</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b="0" i="1" dirty="0">
              <a:effectLst/>
              <a:latin typeface="fkGroteskNeue"/>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A" dirty="0"/>
          </a:p>
          <a:p>
            <a:endParaRPr lang="en-UA" dirty="0"/>
          </a:p>
        </p:txBody>
      </p:sp>
    </p:spTree>
    <p:extLst>
      <p:ext uri="{BB962C8B-B14F-4D97-AF65-F5344CB8AC3E}">
        <p14:creationId xmlns:p14="http://schemas.microsoft.com/office/powerpoint/2010/main" val="184946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buNone/>
            </a:pPr>
            <a:br>
              <a:rPr lang="en-GB" b="1" i="0" dirty="0">
                <a:solidFill>
                  <a:srgbClr val="000000"/>
                </a:solidFill>
                <a:effectLst/>
                <a:latin typeface="Mukta" pitchFamily="2" charset="77"/>
              </a:rPr>
            </a:br>
            <a:r>
              <a:rPr lang="en-GB" b="1" i="0" dirty="0">
                <a:solidFill>
                  <a:srgbClr val="000000"/>
                </a:solidFill>
                <a:effectLst/>
                <a:latin typeface="Mukta" pitchFamily="2" charset="77"/>
              </a:rPr>
              <a:t>Russia meets climate change: The domestic politicization of environmental issues and external pressure to decarbonize</a:t>
            </a:r>
          </a:p>
          <a:p>
            <a:pPr algn="l"/>
            <a:r>
              <a:rPr lang="en-GB" b="0" i="1" dirty="0">
                <a:solidFill>
                  <a:srgbClr val="000000"/>
                </a:solidFill>
                <a:effectLst/>
                <a:latin typeface="Mukta" pitchFamily="2" charset="77"/>
              </a:rPr>
              <a:t>FIIA Briefing Paper</a:t>
            </a:r>
            <a:r>
              <a:rPr lang="en-GB" b="0" i="0" dirty="0">
                <a:solidFill>
                  <a:srgbClr val="000000"/>
                </a:solidFill>
                <a:effectLst/>
                <a:latin typeface="Mukta" pitchFamily="2" charset="77"/>
              </a:rPr>
              <a:t>(303). Finnish Institute of International Affairs.</a:t>
            </a:r>
          </a:p>
          <a:p>
            <a:endParaRPr lang="en-UA" dirty="0"/>
          </a:p>
        </p:txBody>
      </p:sp>
    </p:spTree>
    <p:extLst>
      <p:ext uri="{BB962C8B-B14F-4D97-AF65-F5344CB8AC3E}">
        <p14:creationId xmlns:p14="http://schemas.microsoft.com/office/powerpoint/2010/main" val="2629435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2ae38de547_0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32ae38de547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“December 2024 — Monthly analysis of Russian fossil fuel exports and sanctions”, </a:t>
            </a:r>
            <a:r>
              <a:rPr lang="en" i="1"/>
              <a:t>CREA</a:t>
            </a:r>
            <a:r>
              <a:rPr lang="en"/>
              <a:t>, 2025 </a:t>
            </a:r>
            <a:r>
              <a:rPr lang="en" u="sng">
                <a:solidFill>
                  <a:schemeClr val="hlink"/>
                </a:solidFill>
                <a:hlinkClick r:id="rId3"/>
              </a:rPr>
              <a:t>https://energyandcleanair.org/december-2024-monthly-analysis-of-russian-fossil-fuel-exports-and-sanctions/</a:t>
            </a:r>
            <a:r>
              <a:rPr lang="en"/>
              <a:t>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https://</a:t>
            </a:r>
            <a:r>
              <a:rPr lang="en-GB" dirty="0" err="1"/>
              <a:t>uwecworkgroup.info</a:t>
            </a:r>
            <a:r>
              <a:rPr lang="en-GB"/>
              <a:t>/an-environmental-perspective-are-sanctions-against-russia-working-and-if-not-why-not/ </a:t>
            </a:r>
            <a:endParaRPr lang="en-UA"/>
          </a:p>
        </p:txBody>
      </p:sp>
    </p:spTree>
    <p:extLst>
      <p:ext uri="{BB962C8B-B14F-4D97-AF65-F5344CB8AC3E}">
        <p14:creationId xmlns:p14="http://schemas.microsoft.com/office/powerpoint/2010/main" val="4029922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https://</a:t>
            </a:r>
            <a:r>
              <a:rPr lang="en-GB" dirty="0" err="1"/>
              <a:t>www.statista.com</a:t>
            </a:r>
            <a:r>
              <a:rPr lang="en-GB" dirty="0"/>
              <a:t>/statistics/1293492/</a:t>
            </a:r>
            <a:r>
              <a:rPr lang="en-GB" dirty="0" err="1"/>
              <a:t>ukraine</a:t>
            </a:r>
            <a:r>
              <a:rPr lang="en-GB" dirty="0"/>
              <a:t>-war-casualties/</a:t>
            </a:r>
            <a:r>
              <a:rPr lang="en-GB" b="1" i="0" u="none" strike="noStrike" dirty="0">
                <a:effectLst/>
                <a:highlight>
                  <a:srgbClr val="FFFFFF"/>
                </a:highlight>
                <a:latin typeface="Open Sans" panose="020B0606030504020204" pitchFamily="34" charset="0"/>
              </a:rPr>
              <a:t>Still Under Fire</a:t>
            </a:r>
            <a:r>
              <a:rPr lang="en-GB" b="0" i="0" u="none" strike="noStrike" dirty="0">
                <a:effectLst/>
                <a:highlight>
                  <a:srgbClr val="FFFFFF"/>
                </a:highlight>
                <a:latin typeface="Open Sans" panose="020B0606030504020204" pitchFamily="34" charset="0"/>
              </a:rPr>
              <a:t>:</a:t>
            </a:r>
            <a:br>
              <a:rPr lang="en-GB" b="0" i="0" u="none" strike="noStrike" dirty="0">
                <a:effectLst/>
                <a:highlight>
                  <a:srgbClr val="FFFFFF"/>
                </a:highlight>
                <a:latin typeface="Open Sans" panose="020B0606030504020204" pitchFamily="34" charset="0"/>
              </a:rPr>
            </a:br>
            <a:endParaRPr lang="en-GB" b="0" i="0" u="none" strike="noStrike" dirty="0">
              <a:effectLst/>
              <a:highlight>
                <a:srgbClr val="FFFFFF"/>
              </a:highlight>
              <a:latin typeface="Open Sans" panose="020B0606030504020204" pitchFamily="34"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b="0" i="0" u="none" strike="noStrike" dirty="0">
                <a:effectLst/>
                <a:highlight>
                  <a:srgbClr val="FFFFFF"/>
                </a:highlight>
                <a:latin typeface="Open Sans" panose="020B0606030504020204" pitchFamily="34" charset="0"/>
              </a:rPr>
              <a:t>The Evolving Fate of Civilians in Ukraine : </a:t>
            </a:r>
            <a:r>
              <a:rPr lang="en-GB" dirty="0"/>
              <a:t>https://</a:t>
            </a:r>
            <a:r>
              <a:rPr lang="en-GB" dirty="0" err="1"/>
              <a:t>acleddata.com</a:t>
            </a:r>
            <a:r>
              <a:rPr lang="en-GB" dirty="0"/>
              <a:t>/2024/02/22/still-under-fire-the-evolving-fate-of-civilians-in-</a:t>
            </a:r>
            <a:r>
              <a:rPr lang="en-GB" dirty="0" err="1"/>
              <a:t>ukraine</a:t>
            </a:r>
            <a:r>
              <a:rPr lang="en-GB" dirty="0"/>
              <a:t>/</a:t>
            </a:r>
          </a:p>
        </p:txBody>
      </p:sp>
    </p:spTree>
    <p:extLst>
      <p:ext uri="{BB962C8B-B14F-4D97-AF65-F5344CB8AC3E}">
        <p14:creationId xmlns:p14="http://schemas.microsoft.com/office/powerpoint/2010/main" val="12529739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r>
              <a:rPr lang="en-GB" b="0" i="0" u="none" strike="noStrike" dirty="0">
                <a:solidFill>
                  <a:srgbClr val="545454"/>
                </a:solidFill>
                <a:effectLst/>
                <a:highlight>
                  <a:srgbClr val="FCFCFC"/>
                </a:highlight>
                <a:latin typeface="Open Sans" panose="020B0606030504020204" pitchFamily="34" charset="0"/>
              </a:rPr>
              <a:t>FAO. 2023. </a:t>
            </a:r>
            <a:r>
              <a:rPr lang="en-GB" b="0" i="1" u="none" strike="noStrike" dirty="0">
                <a:solidFill>
                  <a:srgbClr val="545454"/>
                </a:solidFill>
                <a:effectLst/>
                <a:highlight>
                  <a:srgbClr val="FCFCFC"/>
                </a:highlight>
                <a:latin typeface="Open Sans" panose="020B0606030504020204" pitchFamily="34" charset="0"/>
              </a:rPr>
              <a:t>Ukraine</a:t>
            </a:r>
            <a:r>
              <a:rPr lang="en-GB" b="0" i="0" u="none" strike="noStrike" dirty="0">
                <a:solidFill>
                  <a:srgbClr val="545454"/>
                </a:solidFill>
                <a:effectLst/>
                <a:highlight>
                  <a:srgbClr val="FCFCFC"/>
                </a:highlight>
                <a:latin typeface="Open Sans" panose="020B0606030504020204" pitchFamily="34" charset="0"/>
              </a:rPr>
              <a:t>: </a:t>
            </a:r>
            <a:r>
              <a:rPr lang="en-GB" b="0" i="1" u="none" strike="noStrike" dirty="0">
                <a:solidFill>
                  <a:srgbClr val="545454"/>
                </a:solidFill>
                <a:effectLst/>
                <a:highlight>
                  <a:srgbClr val="FCFCFC"/>
                </a:highlight>
                <a:latin typeface="Open Sans" panose="020B0606030504020204" pitchFamily="34" charset="0"/>
              </a:rPr>
              <a:t>Impact of the war on agricultural enterprises – Findings of a nationwide survey of agricultural enterprises with land up to 250 hectares, January–February 2023.</a:t>
            </a:r>
            <a:r>
              <a:rPr lang="en-GB" b="0" i="0" u="none" strike="noStrike" dirty="0">
                <a:solidFill>
                  <a:srgbClr val="545454"/>
                </a:solidFill>
                <a:effectLst/>
                <a:highlight>
                  <a:srgbClr val="FCFCFC"/>
                </a:highlight>
                <a:latin typeface="Open Sans" panose="020B0606030504020204" pitchFamily="34" charset="0"/>
              </a:rPr>
              <a:t> Rome. </a:t>
            </a:r>
            <a:br>
              <a:rPr lang="en-GB" b="0" i="0" u="none" strike="noStrike" dirty="0">
                <a:solidFill>
                  <a:srgbClr val="545454"/>
                </a:solidFill>
                <a:effectLst/>
                <a:latin typeface="Open Sans" panose="020B0606030504020204" pitchFamily="34" charset="0"/>
              </a:rPr>
            </a:br>
            <a:r>
              <a:rPr lang="en-GB" b="0" i="0" u="sng" dirty="0">
                <a:effectLst/>
                <a:latin typeface="Open Sans" panose="020B0606030504020204" pitchFamily="34" charset="0"/>
                <a:hlinkClick r:id="rId3"/>
              </a:rPr>
              <a:t>https://doi.org/10.4060/cc5755en</a:t>
            </a:r>
            <a:endParaRPr lang="uk-UA" b="0" i="0" u="sng" dirty="0">
              <a:effectLst/>
              <a:latin typeface="Open Sans" panose="020B0606030504020204" pitchFamily="34" charset="0"/>
            </a:endParaRPr>
          </a:p>
          <a:p>
            <a:pPr algn="l"/>
            <a:r>
              <a:rPr lang="en-GB" dirty="0"/>
              <a:t>https://</a:t>
            </a:r>
            <a:r>
              <a:rPr lang="en-GB" dirty="0" err="1"/>
              <a:t>en.interfax.com.ua</a:t>
            </a:r>
            <a:r>
              <a:rPr lang="en-GB" dirty="0"/>
              <a:t>/news/economic/973200.html</a:t>
            </a:r>
            <a:endParaRPr lang="en-UA" dirty="0"/>
          </a:p>
        </p:txBody>
      </p:sp>
    </p:spTree>
    <p:extLst>
      <p:ext uri="{BB962C8B-B14F-4D97-AF65-F5344CB8AC3E}">
        <p14:creationId xmlns:p14="http://schemas.microsoft.com/office/powerpoint/2010/main" val="2570881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Clr>
                <a:schemeClr val="dk1"/>
              </a:buClr>
              <a:buSzPts val="6000"/>
              <a:buFont typeface="Montserrat"/>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120000"/>
              </a:lnSpc>
              <a:spcBef>
                <a:spcPts val="0"/>
              </a:spcBef>
              <a:spcAft>
                <a:spcPts val="0"/>
              </a:spcAft>
              <a:buClr>
                <a:schemeClr val="dk1"/>
              </a:buClr>
              <a:buSzPts val="2400"/>
              <a:buNone/>
              <a:defRPr sz="2400"/>
            </a:lvl1pPr>
            <a:lvl2pPr lvl="1" algn="ctr">
              <a:lnSpc>
                <a:spcPct val="120000"/>
              </a:lnSpc>
              <a:spcBef>
                <a:spcPts val="600"/>
              </a:spcBef>
              <a:spcAft>
                <a:spcPts val="0"/>
              </a:spcAft>
              <a:buClr>
                <a:schemeClr val="dk1"/>
              </a:buClr>
              <a:buSzPts val="2000"/>
              <a:buNone/>
              <a:defRPr sz="2000"/>
            </a:lvl2pPr>
            <a:lvl3pPr lvl="2" algn="ctr">
              <a:lnSpc>
                <a:spcPct val="120000"/>
              </a:lnSpc>
              <a:spcBef>
                <a:spcPts val="600"/>
              </a:spcBef>
              <a:spcAft>
                <a:spcPts val="0"/>
              </a:spcAft>
              <a:buClr>
                <a:schemeClr val="dk1"/>
              </a:buClr>
              <a:buSzPts val="1800"/>
              <a:buNone/>
              <a:defRPr sz="1800"/>
            </a:lvl3pPr>
            <a:lvl4pPr lvl="3" algn="ctr">
              <a:lnSpc>
                <a:spcPct val="120000"/>
              </a:lnSpc>
              <a:spcBef>
                <a:spcPts val="600"/>
              </a:spcBef>
              <a:spcAft>
                <a:spcPts val="0"/>
              </a:spcAft>
              <a:buClr>
                <a:schemeClr val="dk1"/>
              </a:buClr>
              <a:buSzPts val="1600"/>
              <a:buNone/>
              <a:defRPr sz="1600"/>
            </a:lvl4pPr>
            <a:lvl5pPr lvl="4" algn="ctr">
              <a:lnSpc>
                <a:spcPct val="120000"/>
              </a:lnSpc>
              <a:spcBef>
                <a:spcPts val="600"/>
              </a:spcBef>
              <a:spcAft>
                <a:spcPts val="0"/>
              </a:spcAft>
              <a:buClr>
                <a:schemeClr val="dk1"/>
              </a:buClr>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17"/>
          <p:cNvSpPr txBox="1">
            <a:spLocks noGrp="1"/>
          </p:cNvSpPr>
          <p:nvPr>
            <p:ph type="title"/>
          </p:nvPr>
        </p:nvSpPr>
        <p:spPr>
          <a:xfrm>
            <a:off x="479425" y="441325"/>
            <a:ext cx="10515600" cy="1030042"/>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7"/>
          <p:cNvSpPr txBox="1">
            <a:spLocks noGrp="1"/>
          </p:cNvSpPr>
          <p:nvPr>
            <p:ph type="body" idx="1"/>
          </p:nvPr>
        </p:nvSpPr>
        <p:spPr>
          <a:xfrm>
            <a:off x="479425" y="1524753"/>
            <a:ext cx="10515600"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120000"/>
              </a:lnSpc>
              <a:spcBef>
                <a:spcPts val="0"/>
              </a:spcBef>
              <a:spcAft>
                <a:spcPts val="0"/>
              </a:spcAft>
              <a:buClr>
                <a:schemeClr val="dk1"/>
              </a:buClr>
              <a:buSzPts val="1800"/>
              <a:buNone/>
              <a:defRPr/>
            </a:lvl1pPr>
            <a:lvl2pPr marL="914400" lvl="1" indent="-228600" algn="l">
              <a:lnSpc>
                <a:spcPct val="120000"/>
              </a:lnSpc>
              <a:spcBef>
                <a:spcPts val="600"/>
              </a:spcBef>
              <a:spcAft>
                <a:spcPts val="0"/>
              </a:spcAft>
              <a:buClr>
                <a:schemeClr val="dk1"/>
              </a:buClr>
              <a:buSzPts val="1800"/>
              <a:buNone/>
              <a:defRPr/>
            </a:lvl2pPr>
            <a:lvl3pPr marL="1371600" lvl="2" indent="-228600" algn="l">
              <a:lnSpc>
                <a:spcPct val="120000"/>
              </a:lnSpc>
              <a:spcBef>
                <a:spcPts val="600"/>
              </a:spcBef>
              <a:spcAft>
                <a:spcPts val="0"/>
              </a:spcAft>
              <a:buClr>
                <a:schemeClr val="dk1"/>
              </a:buClr>
              <a:buSzPts val="1800"/>
              <a:buNone/>
              <a:defRPr/>
            </a:lvl3pPr>
            <a:lvl4pPr marL="1828800" lvl="3" indent="-228600" algn="l">
              <a:lnSpc>
                <a:spcPct val="120000"/>
              </a:lnSpc>
              <a:spcBef>
                <a:spcPts val="600"/>
              </a:spcBef>
              <a:spcAft>
                <a:spcPts val="0"/>
              </a:spcAft>
              <a:buClr>
                <a:schemeClr val="dk1"/>
              </a:buClr>
              <a:buSzPts val="1800"/>
              <a:buNone/>
              <a:defRPr/>
            </a:lvl4pPr>
            <a:lvl5pPr marL="2286000" lvl="4" indent="-228600" algn="l">
              <a:lnSpc>
                <a:spcPct val="120000"/>
              </a:lnSpc>
              <a:spcBef>
                <a:spcPts val="600"/>
              </a:spcBef>
              <a:spcAft>
                <a:spcPts val="0"/>
              </a:spcAft>
              <a:buClr>
                <a:schemeClr val="dk1"/>
              </a:buClr>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290295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Nur Titel">
    <p:spTree>
      <p:nvGrpSpPr>
        <p:cNvPr id="1" name=""/>
        <p:cNvGrpSpPr/>
        <p:nvPr/>
      </p:nvGrpSpPr>
      <p:grpSpPr>
        <a:xfrm>
          <a:off x="0" y="0"/>
          <a:ext cx="0" cy="0"/>
          <a:chOff x="0" y="0"/>
          <a:chExt cx="0" cy="0"/>
        </a:xfrm>
      </p:grpSpPr>
      <p:sp>
        <p:nvSpPr>
          <p:cNvPr id="6" name="Titelplatzhalter 1">
            <a:extLst>
              <a:ext uri="{FF2B5EF4-FFF2-40B4-BE49-F238E27FC236}">
                <a16:creationId xmlns:a16="http://schemas.microsoft.com/office/drawing/2014/main" id="{5515295D-D8F5-1A36-BBC9-223399E650E9}"/>
              </a:ext>
            </a:extLst>
          </p:cNvPr>
          <p:cNvSpPr>
            <a:spLocks noGrp="1"/>
          </p:cNvSpPr>
          <p:nvPr>
            <p:ph type="title"/>
          </p:nvPr>
        </p:nvSpPr>
        <p:spPr>
          <a:xfrm>
            <a:off x="502746" y="644809"/>
            <a:ext cx="11186508" cy="535491"/>
          </a:xfrm>
          <a:prstGeom prst="rect">
            <a:avLst/>
          </a:prstGeom>
          <a:noFill/>
          <a:ln>
            <a:noFill/>
          </a:ln>
        </p:spPr>
        <p:txBody>
          <a:bodyPr spcFirstLastPara="1" wrap="square" lIns="91425" tIns="45700" rIns="91425" bIns="45700" anchor="t" anchorCtr="0">
            <a:spAutoFit/>
          </a:bodyPr>
          <a:lstStyle>
            <a:lvl1pPr algn="ctr">
              <a:defRPr/>
            </a:lvl1pPr>
          </a:lstStyle>
          <a:p>
            <a:pPr marL="0" marR="0" lvl="0" indent="0" algn="ctr">
              <a:lnSpc>
                <a:spcPct val="120000"/>
              </a:lnSpc>
              <a:spcBef>
                <a:spcPts val="0"/>
              </a:spcBef>
              <a:spcAft>
                <a:spcPts val="0"/>
              </a:spcAft>
              <a:buClr>
                <a:srgbClr val="000000"/>
              </a:buClr>
              <a:buFont typeface="Arial"/>
            </a:pPr>
            <a:r>
              <a:rPr lang="de-DE"/>
              <a:t>Mastertitelformat bearbeiten</a:t>
            </a:r>
          </a:p>
        </p:txBody>
      </p:sp>
      <p:sp>
        <p:nvSpPr>
          <p:cNvPr id="7" name="Foliennummernplatzhalter 5">
            <a:extLst>
              <a:ext uri="{FF2B5EF4-FFF2-40B4-BE49-F238E27FC236}">
                <a16:creationId xmlns:a16="http://schemas.microsoft.com/office/drawing/2014/main" id="{07A2420C-8AB0-5344-1BCB-E9489EED1D0F}"/>
              </a:ext>
            </a:extLst>
          </p:cNvPr>
          <p:cNvSpPr>
            <a:spLocks noGrp="1"/>
          </p:cNvSpPr>
          <p:nvPr>
            <p:ph type="sldNum" sz="quarter" idx="4"/>
          </p:nvPr>
        </p:nvSpPr>
        <p:spPr>
          <a:xfrm>
            <a:off x="8946054" y="6356350"/>
            <a:ext cx="2743200" cy="365125"/>
          </a:xfrm>
          <a:prstGeom prst="rect">
            <a:avLst/>
          </a:prstGeom>
        </p:spPr>
        <p:txBody>
          <a:bodyPr vert="horz" lIns="91440" tIns="45720" rIns="91440" bIns="45720" rtlCol="0" anchor="ctr"/>
          <a:lstStyle>
            <a:lvl1pPr algn="r">
              <a:defRPr sz="1000" b="1">
                <a:solidFill>
                  <a:schemeClr val="accent1"/>
                </a:solidFill>
                <a:latin typeface="Montserrat" panose="00000500000000000000" pitchFamily="2" charset="0"/>
              </a:defRPr>
            </a:lvl1pPr>
          </a:lstStyle>
          <a:p>
            <a:fld id="{3E838284-FC4B-42B0-A732-7A9B1E055F83}" type="slidenum">
              <a:rPr lang="de-DE" smtClean="0"/>
              <a:pPr/>
              <a:t>‹#›</a:t>
            </a:fld>
            <a:endParaRPr lang="de-DE"/>
          </a:p>
        </p:txBody>
      </p:sp>
    </p:spTree>
    <p:extLst>
      <p:ext uri="{BB962C8B-B14F-4D97-AF65-F5344CB8AC3E}">
        <p14:creationId xmlns:p14="http://schemas.microsoft.com/office/powerpoint/2010/main" val="2228562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E56D4D-C4F0-A5C2-39D6-D0558FE65B42}"/>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4732E260-00A6-32F0-6523-A49ECC57591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7FA97D0B-A4D0-050E-8139-6E21043F9CEB}"/>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74A467C-B77D-65D7-5052-1636927874F0}"/>
              </a:ext>
            </a:extLst>
          </p:cNvPr>
          <p:cNvSpPr>
            <a:spLocks noGrp="1"/>
          </p:cNvSpPr>
          <p:nvPr>
            <p:ph type="dt" sz="half" idx="10"/>
          </p:nvPr>
        </p:nvSpPr>
        <p:spPr>
          <a:xfrm>
            <a:off x="838200" y="6356350"/>
            <a:ext cx="2743200" cy="365125"/>
          </a:xfrm>
          <a:prstGeom prst="rect">
            <a:avLst/>
          </a:prstGeom>
        </p:spPr>
        <p:txBody>
          <a:bodyPr/>
          <a:lstStyle/>
          <a:p>
            <a:endParaRPr lang="de-DE"/>
          </a:p>
        </p:txBody>
      </p:sp>
      <p:sp>
        <p:nvSpPr>
          <p:cNvPr id="6" name="Fußzeilenplatzhalter 5">
            <a:extLst>
              <a:ext uri="{FF2B5EF4-FFF2-40B4-BE49-F238E27FC236}">
                <a16:creationId xmlns:a16="http://schemas.microsoft.com/office/drawing/2014/main" id="{55477DCD-2198-729F-5F42-9783B03F0E97}"/>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7" name="Foliennummernplatzhalter 6">
            <a:extLst>
              <a:ext uri="{FF2B5EF4-FFF2-40B4-BE49-F238E27FC236}">
                <a16:creationId xmlns:a16="http://schemas.microsoft.com/office/drawing/2014/main" id="{EFB648D3-4CF4-1900-B76F-ED54F35B6B6D}"/>
              </a:ext>
            </a:extLst>
          </p:cNvPr>
          <p:cNvSpPr>
            <a:spLocks noGrp="1"/>
          </p:cNvSpPr>
          <p:nvPr>
            <p:ph type="sldNum" sz="quarter" idx="12"/>
          </p:nvPr>
        </p:nvSpPr>
        <p:spPr/>
        <p:txBody>
          <a:bodyPr/>
          <a:lstStyle/>
          <a:p>
            <a:fld id="{3E838284-FC4B-42B0-A732-7A9B1E055F83}" type="slidenum">
              <a:rPr lang="de-DE" smtClean="0"/>
              <a:t>‹#›</a:t>
            </a:fld>
            <a:endParaRPr lang="de-DE"/>
          </a:p>
        </p:txBody>
      </p:sp>
    </p:spTree>
    <p:extLst>
      <p:ext uri="{BB962C8B-B14F-4D97-AF65-F5344CB8AC3E}">
        <p14:creationId xmlns:p14="http://schemas.microsoft.com/office/powerpoint/2010/main" val="3240011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479425" y="441325"/>
            <a:ext cx="10515600" cy="1030042"/>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0"/>
              </a:spcBef>
              <a:spcAft>
                <a:spcPts val="0"/>
              </a:spcAft>
              <a:buClr>
                <a:schemeClr val="dk1"/>
              </a:buClr>
              <a:buSzPts val="4000"/>
              <a:buFont typeface="Montserrat"/>
              <a:buNone/>
              <a:defRPr sz="4000" b="1" i="0" u="none" strike="noStrike" cap="none">
                <a:solidFill>
                  <a:schemeClr val="dk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4"/>
          <p:cNvSpPr txBox="1">
            <a:spLocks noGrp="1"/>
          </p:cNvSpPr>
          <p:nvPr>
            <p:ph type="body" idx="1"/>
          </p:nvPr>
        </p:nvSpPr>
        <p:spPr>
          <a:xfrm>
            <a:off x="479425" y="1524753"/>
            <a:ext cx="10515600" cy="435133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20000"/>
              </a:lnSpc>
              <a:spcBef>
                <a:spcPts val="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1pPr>
            <a:lvl2pPr marL="914400" marR="0" lvl="1" indent="-228600" algn="l" rtl="0">
              <a:lnSpc>
                <a:spcPct val="120000"/>
              </a:lnSpc>
              <a:spcBef>
                <a:spcPts val="6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2pPr>
            <a:lvl3pPr marL="1371600" marR="0" lvl="2" indent="-228600" algn="l" rtl="0">
              <a:lnSpc>
                <a:spcPct val="120000"/>
              </a:lnSpc>
              <a:spcBef>
                <a:spcPts val="6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3pPr>
            <a:lvl4pPr marL="1828800" marR="0" lvl="3" indent="-228600" algn="l" rtl="0">
              <a:lnSpc>
                <a:spcPct val="120000"/>
              </a:lnSpc>
              <a:spcBef>
                <a:spcPts val="6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4pPr>
            <a:lvl5pPr marL="2286000" marR="0" lvl="4" indent="-228600" algn="l" rtl="0">
              <a:lnSpc>
                <a:spcPct val="120000"/>
              </a:lnSpc>
              <a:spcBef>
                <a:spcPts val="600"/>
              </a:spcBef>
              <a:spcAft>
                <a:spcPts val="0"/>
              </a:spcAft>
              <a:buClr>
                <a:schemeClr val="dk1"/>
              </a:buClr>
              <a:buSzPts val="1400"/>
              <a:buFont typeface="Arial"/>
              <a:buNone/>
              <a:defRPr sz="1400" b="0" i="0" u="none" strike="noStrike" cap="none">
                <a:solidFill>
                  <a:schemeClr val="dk1"/>
                </a:solidFill>
                <a:latin typeface="Montserrat"/>
                <a:ea typeface="Montserrat"/>
                <a:cs typeface="Montserrat"/>
                <a:sym typeface="Montserrat"/>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ontserrat"/>
                <a:ea typeface="Montserrat"/>
                <a:cs typeface="Montserrat"/>
                <a:sym typeface="Montserrat"/>
              </a:defRPr>
            </a:lvl9pPr>
          </a:lstStyle>
          <a:p>
            <a:endParaRPr/>
          </a:p>
        </p:txBody>
      </p:sp>
      <p:sp>
        <p:nvSpPr>
          <p:cNvPr id="8" name="Google Shape;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Montserrat"/>
                <a:ea typeface="Montserrat"/>
                <a:cs typeface="Montserrat"/>
                <a:sym typeface="Montserrat"/>
              </a:defRPr>
            </a:lvl1pPr>
            <a:lvl2pPr marR="0" lvl="1"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2pPr>
            <a:lvl3pPr marR="0" lvl="2"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3pPr>
            <a:lvl4pPr marR="0" lvl="3"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4pPr>
            <a:lvl5pPr marR="0" lvl="4"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5pPr>
            <a:lvl6pPr marR="0" lvl="5"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6pPr>
            <a:lvl7pPr marR="0" lvl="6"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7pPr>
            <a:lvl8pPr marR="0" lvl="7"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8pPr>
            <a:lvl9pPr marR="0" lvl="8"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9pPr>
          </a:lstStyle>
          <a:p>
            <a:endParaRPr/>
          </a:p>
        </p:txBody>
      </p:sp>
      <p:sp>
        <p:nvSpPr>
          <p:cNvPr id="9" name="Google Shape;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Montserrat"/>
                <a:ea typeface="Montserrat"/>
                <a:cs typeface="Montserrat"/>
                <a:sym typeface="Montserrat"/>
              </a:defRPr>
            </a:lvl1pPr>
            <a:lvl2pPr marL="0" marR="0" lvl="1" indent="0" algn="r" rtl="0">
              <a:spcBef>
                <a:spcPts val="0"/>
              </a:spcBef>
              <a:buNone/>
              <a:defRPr sz="1200" b="0" i="0" u="none" strike="noStrike" cap="none">
                <a:solidFill>
                  <a:srgbClr val="888888"/>
                </a:solidFill>
                <a:latin typeface="Montserrat"/>
                <a:ea typeface="Montserrat"/>
                <a:cs typeface="Montserrat"/>
                <a:sym typeface="Montserrat"/>
              </a:defRPr>
            </a:lvl2pPr>
            <a:lvl3pPr marL="0" marR="0" lvl="2" indent="0" algn="r" rtl="0">
              <a:spcBef>
                <a:spcPts val="0"/>
              </a:spcBef>
              <a:buNone/>
              <a:defRPr sz="1200" b="0" i="0" u="none" strike="noStrike" cap="none">
                <a:solidFill>
                  <a:srgbClr val="888888"/>
                </a:solidFill>
                <a:latin typeface="Montserrat"/>
                <a:ea typeface="Montserrat"/>
                <a:cs typeface="Montserrat"/>
                <a:sym typeface="Montserrat"/>
              </a:defRPr>
            </a:lvl3pPr>
            <a:lvl4pPr marL="0" marR="0" lvl="3" indent="0" algn="r" rtl="0">
              <a:spcBef>
                <a:spcPts val="0"/>
              </a:spcBef>
              <a:buNone/>
              <a:defRPr sz="1200" b="0" i="0" u="none" strike="noStrike" cap="none">
                <a:solidFill>
                  <a:srgbClr val="888888"/>
                </a:solidFill>
                <a:latin typeface="Montserrat"/>
                <a:ea typeface="Montserrat"/>
                <a:cs typeface="Montserrat"/>
                <a:sym typeface="Montserrat"/>
              </a:defRPr>
            </a:lvl4pPr>
            <a:lvl5pPr marL="0" marR="0" lvl="4" indent="0" algn="r" rtl="0">
              <a:spcBef>
                <a:spcPts val="0"/>
              </a:spcBef>
              <a:buNone/>
              <a:defRPr sz="1200" b="0" i="0" u="none" strike="noStrike" cap="none">
                <a:solidFill>
                  <a:srgbClr val="888888"/>
                </a:solidFill>
                <a:latin typeface="Montserrat"/>
                <a:ea typeface="Montserrat"/>
                <a:cs typeface="Montserrat"/>
                <a:sym typeface="Montserrat"/>
              </a:defRPr>
            </a:lvl5pPr>
            <a:lvl6pPr marL="0" marR="0" lvl="5" indent="0" algn="r" rtl="0">
              <a:spcBef>
                <a:spcPts val="0"/>
              </a:spcBef>
              <a:buNone/>
              <a:defRPr sz="1200" b="0" i="0" u="none" strike="noStrike" cap="none">
                <a:solidFill>
                  <a:srgbClr val="888888"/>
                </a:solidFill>
                <a:latin typeface="Montserrat"/>
                <a:ea typeface="Montserrat"/>
                <a:cs typeface="Montserrat"/>
                <a:sym typeface="Montserrat"/>
              </a:defRPr>
            </a:lvl6pPr>
            <a:lvl7pPr marL="0" marR="0" lvl="6" indent="0" algn="r" rtl="0">
              <a:spcBef>
                <a:spcPts val="0"/>
              </a:spcBef>
              <a:buNone/>
              <a:defRPr sz="1200" b="0" i="0" u="none" strike="noStrike" cap="none">
                <a:solidFill>
                  <a:srgbClr val="888888"/>
                </a:solidFill>
                <a:latin typeface="Montserrat"/>
                <a:ea typeface="Montserrat"/>
                <a:cs typeface="Montserrat"/>
                <a:sym typeface="Montserrat"/>
              </a:defRPr>
            </a:lvl7pPr>
            <a:lvl8pPr marL="0" marR="0" lvl="7" indent="0" algn="r" rtl="0">
              <a:spcBef>
                <a:spcPts val="0"/>
              </a:spcBef>
              <a:buNone/>
              <a:defRPr sz="1200" b="0" i="0" u="none" strike="noStrike" cap="none">
                <a:solidFill>
                  <a:srgbClr val="888888"/>
                </a:solidFill>
                <a:latin typeface="Montserrat"/>
                <a:ea typeface="Montserrat"/>
                <a:cs typeface="Montserrat"/>
                <a:sym typeface="Montserrat"/>
              </a:defRPr>
            </a:lvl8pPr>
            <a:lvl9pPr marL="0" marR="0" lvl="8" indent="0" algn="r" rtl="0">
              <a:spcBef>
                <a:spcPts val="0"/>
              </a:spcBef>
              <a:buNone/>
              <a:defRPr sz="1200" b="0" i="0" u="none" strike="noStrike" cap="none">
                <a:solidFill>
                  <a:srgbClr val="888888"/>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GB"/>
              <a:t>‹#›</a:t>
            </a:fld>
            <a:endParaRPr/>
          </a:p>
        </p:txBody>
      </p:sp>
      <p:sp>
        <p:nvSpPr>
          <p:cNvPr id="10" name="Google Shape;10;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Montserrat"/>
                <a:ea typeface="Montserrat"/>
                <a:cs typeface="Montserrat"/>
                <a:sym typeface="Montserrat"/>
              </a:defRPr>
            </a:lvl1pPr>
            <a:lvl2pPr marR="0" lvl="1"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2pPr>
            <a:lvl3pPr marR="0" lvl="2"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3pPr>
            <a:lvl4pPr marR="0" lvl="3"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4pPr>
            <a:lvl5pPr marR="0" lvl="4"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5pPr>
            <a:lvl6pPr marR="0" lvl="5"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6pPr>
            <a:lvl7pPr marR="0" lvl="6"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7pPr>
            <a:lvl8pPr marR="0" lvl="7"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8pPr>
            <a:lvl9pPr marR="0" lvl="8" algn="l" rtl="0">
              <a:spcBef>
                <a:spcPts val="0"/>
              </a:spcBef>
              <a:spcAft>
                <a:spcPts val="0"/>
              </a:spcAft>
              <a:buSzPts val="1400"/>
              <a:buNone/>
              <a:defRPr sz="1800" b="0" i="0" u="none" strike="noStrike" cap="none">
                <a:solidFill>
                  <a:schemeClr val="dk1"/>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5"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302">
          <p15:clr>
            <a:srgbClr val="F26B43"/>
          </p15:clr>
        </p15:guide>
        <p15:guide id="2" pos="7378">
          <p15:clr>
            <a:srgbClr val="F26B43"/>
          </p15:clr>
        </p15:guide>
        <p15:guide id="3" orient="horz" pos="278">
          <p15:clr>
            <a:srgbClr val="F26B43"/>
          </p15:clr>
        </p15:guide>
        <p15:guide id="4" orient="horz" pos="404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hyperlink" Target="https://www.consilium.europa.eu/en/policies/sanctions-against-russia/sanctions-against-russia-explained/" TargetMode="Externa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documents1.worldbank.org/curated/en/099022025114040022/pdf/P1801741ca39ec0d81b5371ff73a675a0a8.pdf" TargetMode="External"/><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kse.ua/about-the-school/news/the-total-amount-of-damage-caused-to-ukraine-s-infrastructure-due-to-the-war-has-increased-to-almost-138-billion/" TargetMode="External"/><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jpg"/><Relationship Id="rId4" Type="http://schemas.openxmlformats.org/officeDocument/2006/relationships/image" Target="../media/image21.jp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en.interfax.com.ua/news/economic/959235.htm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mepr.gov.ua/povidomlennya-pro-oprylyudnennya-proyektu-zakonu-ukrayiny-pro-zasady-zelenogo-vidnovlennya-ukrayiny/"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www.linkedin.com/in/ievgeniiakopytsia/" TargetMode="External"/><Relationship Id="rId5" Type="http://schemas.openxmlformats.org/officeDocument/2006/relationships/image" Target="../media/image1.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04C9F8D-2DF4-04ED-3B0B-E95B346E5CD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a:t>
            </a:fld>
            <a:endParaRPr lang="en-GB"/>
          </a:p>
        </p:txBody>
      </p:sp>
      <p:sp>
        <p:nvSpPr>
          <p:cNvPr id="5" name="Google Shape;33;p1">
            <a:extLst>
              <a:ext uri="{FF2B5EF4-FFF2-40B4-BE49-F238E27FC236}">
                <a16:creationId xmlns:a16="http://schemas.microsoft.com/office/drawing/2014/main" id="{3D681BD6-5C59-7FF8-B637-FD9DD0AD0C74}"/>
              </a:ext>
            </a:extLst>
          </p:cNvPr>
          <p:cNvSpPr/>
          <p:nvPr/>
        </p:nvSpPr>
        <p:spPr>
          <a:xfrm>
            <a:off x="838200" y="-1284778"/>
            <a:ext cx="10252166" cy="9810773"/>
          </a:xfrm>
          <a:prstGeom prst="arc">
            <a:avLst>
              <a:gd name="adj1" fmla="val 9445412"/>
              <a:gd name="adj2" fmla="val 9326333"/>
            </a:avLst>
          </a:prstGeom>
          <a:noFill/>
          <a:ln w="349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ontserrat"/>
              <a:ea typeface="Montserrat"/>
              <a:cs typeface="Montserrat"/>
              <a:sym typeface="Montserrat"/>
            </a:endParaRPr>
          </a:p>
        </p:txBody>
      </p:sp>
      <p:sp>
        <p:nvSpPr>
          <p:cNvPr id="8" name="Title 7">
            <a:extLst>
              <a:ext uri="{FF2B5EF4-FFF2-40B4-BE49-F238E27FC236}">
                <a16:creationId xmlns:a16="http://schemas.microsoft.com/office/drawing/2014/main" id="{CCAFEEF5-B3DE-D2BF-2C03-D060275E2172}"/>
              </a:ext>
            </a:extLst>
          </p:cNvPr>
          <p:cNvSpPr>
            <a:spLocks noGrp="1"/>
          </p:cNvSpPr>
          <p:nvPr>
            <p:ph type="ctrTitle"/>
          </p:nvPr>
        </p:nvSpPr>
        <p:spPr>
          <a:xfrm>
            <a:off x="2211859" y="2835556"/>
            <a:ext cx="9144000" cy="2387600"/>
          </a:xfrm>
        </p:spPr>
        <p:txBody>
          <a:bodyPr>
            <a:normAutofit/>
          </a:bodyPr>
          <a:lstStyle/>
          <a:p>
            <a:pPr algn="l"/>
            <a:r>
              <a:rPr lang="en-GB" dirty="0"/>
              <a:t>Net Zero is Peace?</a:t>
            </a:r>
            <a:br>
              <a:rPr lang="en-GB" dirty="0"/>
            </a:br>
            <a:endParaRPr lang="en-UA" dirty="0"/>
          </a:p>
        </p:txBody>
      </p:sp>
      <p:sp>
        <p:nvSpPr>
          <p:cNvPr id="3" name="TextBox 2">
            <a:extLst>
              <a:ext uri="{FF2B5EF4-FFF2-40B4-BE49-F238E27FC236}">
                <a16:creationId xmlns:a16="http://schemas.microsoft.com/office/drawing/2014/main" id="{EE44DB63-A094-F520-3197-6AC170C4664A}"/>
              </a:ext>
            </a:extLst>
          </p:cNvPr>
          <p:cNvSpPr txBox="1"/>
          <p:nvPr/>
        </p:nvSpPr>
        <p:spPr>
          <a:xfrm>
            <a:off x="2127778" y="2246583"/>
            <a:ext cx="7673009" cy="1508105"/>
          </a:xfrm>
          <a:prstGeom prst="rect">
            <a:avLst/>
          </a:prstGeom>
          <a:noFill/>
        </p:spPr>
        <p:txBody>
          <a:bodyPr wrap="square">
            <a:spAutoFit/>
          </a:bodyPr>
          <a:lstStyle/>
          <a:p>
            <a:endParaRPr lang="en-UA" sz="2000" b="1" dirty="0">
              <a:solidFill>
                <a:srgbClr val="C00000"/>
              </a:solidFill>
              <a:effectLst/>
              <a:latin typeface="Montserrat" pitchFamily="2" charset="77"/>
              <a:ea typeface="Aptos" panose="020B0004020202020204" pitchFamily="34" charset="0"/>
              <a:cs typeface="Times New Roman" panose="02020603050405020304" pitchFamily="18" charset="0"/>
            </a:endParaRPr>
          </a:p>
          <a:p>
            <a:r>
              <a:rPr lang="en-UA" sz="3200" b="1" dirty="0">
                <a:solidFill>
                  <a:srgbClr val="C00000"/>
                </a:solidFill>
                <a:effectLst/>
                <a:latin typeface="Montserrat" pitchFamily="2" charset="77"/>
                <a:ea typeface="Aptos" panose="020B0004020202020204" pitchFamily="34" charset="0"/>
                <a:cs typeface="Times New Roman" panose="02020603050405020304" pitchFamily="18" charset="0"/>
              </a:rPr>
              <a:t>Beyond </a:t>
            </a:r>
            <a:r>
              <a:rPr lang="en-UA" sz="3200" b="1" strike="sngStrike" dirty="0">
                <a:solidFill>
                  <a:srgbClr val="C00000"/>
                </a:solidFill>
                <a:latin typeface="Montserrat" pitchFamily="2" charset="77"/>
                <a:ea typeface="Aptos" panose="020B0004020202020204" pitchFamily="34" charset="0"/>
                <a:cs typeface="Times New Roman" panose="02020603050405020304" pitchFamily="18" charset="0"/>
              </a:rPr>
              <a:t>Apocalypsis</a:t>
            </a:r>
            <a:r>
              <a:rPr lang="en-UA" sz="3200" b="1" dirty="0">
                <a:solidFill>
                  <a:srgbClr val="C00000"/>
                </a:solidFill>
                <a:latin typeface="Montserrat" pitchFamily="2" charset="77"/>
                <a:ea typeface="Aptos" panose="020B0004020202020204" pitchFamily="34" charset="0"/>
                <a:cs typeface="Times New Roman" panose="02020603050405020304" pitchFamily="18" charset="0"/>
              </a:rPr>
              <a:t> </a:t>
            </a:r>
            <a:r>
              <a:rPr lang="en-UA" sz="3200" b="1" dirty="0">
                <a:solidFill>
                  <a:srgbClr val="C00000"/>
                </a:solidFill>
                <a:effectLst/>
                <a:latin typeface="Montserrat" pitchFamily="2" charset="77"/>
                <a:ea typeface="Aptos" panose="020B0004020202020204" pitchFamily="34" charset="0"/>
                <a:cs typeface="Times New Roman" panose="02020603050405020304" pitchFamily="18" charset="0"/>
              </a:rPr>
              <a:t>Crisis: </a:t>
            </a:r>
            <a:br>
              <a:rPr lang="en-UA" sz="4000" dirty="0">
                <a:effectLst/>
                <a:latin typeface="Aptos" panose="020B0004020202020204" pitchFamily="34" charset="0"/>
                <a:ea typeface="Aptos" panose="020B0004020202020204" pitchFamily="34" charset="0"/>
                <a:cs typeface="Times New Roman" panose="02020603050405020304" pitchFamily="18" charset="0"/>
              </a:rPr>
            </a:br>
            <a:endParaRPr lang="en-UA" sz="4000" dirty="0"/>
          </a:p>
        </p:txBody>
      </p:sp>
      <p:sp>
        <p:nvSpPr>
          <p:cNvPr id="6" name="TextBox 5">
            <a:extLst>
              <a:ext uri="{FF2B5EF4-FFF2-40B4-BE49-F238E27FC236}">
                <a16:creationId xmlns:a16="http://schemas.microsoft.com/office/drawing/2014/main" id="{230ECCC3-2E2B-3DD2-42EB-180953DC373B}"/>
              </a:ext>
            </a:extLst>
          </p:cNvPr>
          <p:cNvSpPr txBox="1"/>
          <p:nvPr/>
        </p:nvSpPr>
        <p:spPr>
          <a:xfrm>
            <a:off x="2211859" y="6190735"/>
            <a:ext cx="234360" cy="307777"/>
          </a:xfrm>
          <a:prstGeom prst="rect">
            <a:avLst/>
          </a:prstGeom>
          <a:noFill/>
        </p:spPr>
        <p:txBody>
          <a:bodyPr wrap="none" rtlCol="0">
            <a:spAutoFit/>
          </a:bodyPr>
          <a:lstStyle/>
          <a:p>
            <a:r>
              <a:rPr lang="en-UA" dirty="0"/>
              <a:t> </a:t>
            </a:r>
          </a:p>
        </p:txBody>
      </p:sp>
      <p:pic>
        <p:nvPicPr>
          <p:cNvPr id="2" name="Google Shape;36;p18" descr="MSCA4Ukraine - Alexander von Humboldt-Foundation">
            <a:extLst>
              <a:ext uri="{FF2B5EF4-FFF2-40B4-BE49-F238E27FC236}">
                <a16:creationId xmlns:a16="http://schemas.microsoft.com/office/drawing/2014/main" id="{CB8AD0CE-5DD9-9E42-65D3-EFCE88B40542}"/>
              </a:ext>
            </a:extLst>
          </p:cNvPr>
          <p:cNvPicPr preferRelativeResize="0"/>
          <p:nvPr/>
        </p:nvPicPr>
        <p:blipFill rotWithShape="1">
          <a:blip r:embed="rId3">
            <a:alphaModFix/>
          </a:blip>
          <a:srcRect/>
          <a:stretch/>
        </p:blipFill>
        <p:spPr>
          <a:xfrm>
            <a:off x="4572000" y="284232"/>
            <a:ext cx="1622854" cy="872427"/>
          </a:xfrm>
          <a:prstGeom prst="rect">
            <a:avLst/>
          </a:prstGeom>
          <a:noFill/>
          <a:ln>
            <a:noFill/>
          </a:ln>
        </p:spPr>
      </p:pic>
      <p:pic>
        <p:nvPicPr>
          <p:cNvPr id="7" name="Google Shape;35;p18" descr="Домашня сторінка - Національний юридичний університет імені Ярослава Мудрого">
            <a:extLst>
              <a:ext uri="{FF2B5EF4-FFF2-40B4-BE49-F238E27FC236}">
                <a16:creationId xmlns:a16="http://schemas.microsoft.com/office/drawing/2014/main" id="{29D99E24-910A-D97A-E29C-AC6778A20A0D}"/>
              </a:ext>
            </a:extLst>
          </p:cNvPr>
          <p:cNvPicPr preferRelativeResize="0"/>
          <p:nvPr/>
        </p:nvPicPr>
        <p:blipFill rotWithShape="1">
          <a:blip r:embed="rId4">
            <a:alphaModFix/>
          </a:blip>
          <a:srcRect/>
          <a:stretch/>
        </p:blipFill>
        <p:spPr>
          <a:xfrm>
            <a:off x="2936956" y="284232"/>
            <a:ext cx="1121845" cy="982314"/>
          </a:xfrm>
          <a:prstGeom prst="rect">
            <a:avLst/>
          </a:prstGeom>
          <a:noFill/>
          <a:ln>
            <a:noFill/>
          </a:ln>
        </p:spPr>
      </p:pic>
      <p:pic>
        <p:nvPicPr>
          <p:cNvPr id="9" name="Google Shape;34;p18">
            <a:extLst>
              <a:ext uri="{FF2B5EF4-FFF2-40B4-BE49-F238E27FC236}">
                <a16:creationId xmlns:a16="http://schemas.microsoft.com/office/drawing/2014/main" id="{CC8CD7A5-0CE1-EAA8-70E9-CA6D074BBE5E}"/>
              </a:ext>
            </a:extLst>
          </p:cNvPr>
          <p:cNvPicPr preferRelativeResize="0"/>
          <p:nvPr/>
        </p:nvPicPr>
        <p:blipFill rotWithShape="1">
          <a:blip r:embed="rId5">
            <a:alphaModFix/>
          </a:blip>
          <a:srcRect/>
          <a:stretch/>
        </p:blipFill>
        <p:spPr>
          <a:xfrm>
            <a:off x="6613267" y="506627"/>
            <a:ext cx="1717640" cy="469557"/>
          </a:xfrm>
          <a:prstGeom prst="rect">
            <a:avLst/>
          </a:prstGeom>
          <a:noFill/>
          <a:ln>
            <a:noFill/>
          </a:ln>
        </p:spPr>
      </p:pic>
      <p:sp>
        <p:nvSpPr>
          <p:cNvPr id="10" name="Google Shape;37;p18">
            <a:extLst>
              <a:ext uri="{FF2B5EF4-FFF2-40B4-BE49-F238E27FC236}">
                <a16:creationId xmlns:a16="http://schemas.microsoft.com/office/drawing/2014/main" id="{955D023A-739D-B11A-7621-2C44B720E542}"/>
              </a:ext>
            </a:extLst>
          </p:cNvPr>
          <p:cNvSpPr txBox="1"/>
          <p:nvPr/>
        </p:nvSpPr>
        <p:spPr>
          <a:xfrm>
            <a:off x="3735917" y="4745739"/>
            <a:ext cx="6244224" cy="156962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endParaRPr sz="2000" b="1" i="0" u="none" strike="noStrike" cap="none" dirty="0">
              <a:solidFill>
                <a:srgbClr val="000000"/>
              </a:solidFill>
              <a:latin typeface="Montserrat"/>
              <a:ea typeface="Montserrat"/>
              <a:cs typeface="Montserrat"/>
              <a:sym typeface="Montserrat"/>
            </a:endParaRPr>
          </a:p>
          <a:p>
            <a:pPr marL="0" marR="0" lvl="0" indent="0" algn="r" rtl="0">
              <a:lnSpc>
                <a:spcPct val="100000"/>
              </a:lnSpc>
              <a:spcBef>
                <a:spcPts val="600"/>
              </a:spcBef>
              <a:spcAft>
                <a:spcPts val="0"/>
              </a:spcAft>
              <a:buNone/>
            </a:pPr>
            <a:endParaRPr lang="en-GB" b="1" i="0" u="none" strike="noStrike" cap="none" dirty="0">
              <a:solidFill>
                <a:srgbClr val="000000"/>
              </a:solidFill>
              <a:latin typeface="Montserrat"/>
              <a:ea typeface="Montserrat"/>
              <a:cs typeface="Montserrat"/>
              <a:sym typeface="Montserrat"/>
            </a:endParaRPr>
          </a:p>
          <a:p>
            <a:pPr marL="0" marR="0" lvl="0" indent="0" algn="r" rtl="0">
              <a:lnSpc>
                <a:spcPct val="100000"/>
              </a:lnSpc>
              <a:spcBef>
                <a:spcPts val="600"/>
              </a:spcBef>
              <a:spcAft>
                <a:spcPts val="0"/>
              </a:spcAft>
              <a:buNone/>
            </a:pPr>
            <a:r>
              <a:rPr lang="en-GB" b="1" i="0" u="none" strike="noStrike" cap="none" dirty="0">
                <a:solidFill>
                  <a:srgbClr val="000000"/>
                </a:solidFill>
                <a:latin typeface="Montserrat"/>
                <a:ea typeface="Montserrat"/>
                <a:cs typeface="Montserrat"/>
                <a:sym typeface="Montserrat"/>
              </a:rPr>
              <a:t>Dr. Ievgeniia Kopytsia</a:t>
            </a:r>
            <a:endParaRPr b="1" i="0" u="none" strike="noStrike" cap="none" dirty="0">
              <a:solidFill>
                <a:srgbClr val="000000"/>
              </a:solidFill>
              <a:latin typeface="Montserrat"/>
              <a:ea typeface="Montserrat"/>
              <a:cs typeface="Montserrat"/>
              <a:sym typeface="Montserrat"/>
            </a:endParaRPr>
          </a:p>
          <a:p>
            <a:pPr marL="0" marR="0" lvl="0" indent="0" algn="r" rtl="0">
              <a:lnSpc>
                <a:spcPct val="100000"/>
              </a:lnSpc>
              <a:spcBef>
                <a:spcPts val="600"/>
              </a:spcBef>
              <a:spcAft>
                <a:spcPts val="0"/>
              </a:spcAft>
              <a:buNone/>
            </a:pPr>
            <a:r>
              <a:rPr lang="en-GB" b="0" i="0" u="none" strike="noStrike" cap="none" dirty="0">
                <a:solidFill>
                  <a:srgbClr val="000000"/>
                </a:solidFill>
                <a:latin typeface="Montserrat"/>
                <a:ea typeface="Montserrat"/>
                <a:cs typeface="Montserrat"/>
                <a:sym typeface="Montserrat"/>
              </a:rPr>
              <a:t>MSCA4Ukraine Research Fellow</a:t>
            </a:r>
          </a:p>
          <a:p>
            <a:pPr marL="0" marR="0" lvl="0" indent="0" algn="r" rtl="0">
              <a:lnSpc>
                <a:spcPct val="100000"/>
              </a:lnSpc>
              <a:spcBef>
                <a:spcPts val="600"/>
              </a:spcBef>
              <a:spcAft>
                <a:spcPts val="0"/>
              </a:spcAft>
              <a:buNone/>
            </a:pPr>
            <a:r>
              <a:rPr lang="en-GB" dirty="0">
                <a:latin typeface="Montserrat"/>
                <a:sym typeface="Montserrat"/>
              </a:rPr>
              <a:t>Associate Professor  NLU, Ukraine</a:t>
            </a:r>
            <a:endParaRPr dirty="0"/>
          </a:p>
        </p:txBody>
      </p:sp>
    </p:spTree>
    <p:extLst>
      <p:ext uri="{BB962C8B-B14F-4D97-AF65-F5344CB8AC3E}">
        <p14:creationId xmlns:p14="http://schemas.microsoft.com/office/powerpoint/2010/main" val="1083224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5B3E5-FD3F-74F9-B4F7-108A52F05418}"/>
              </a:ext>
            </a:extLst>
          </p:cNvPr>
          <p:cNvSpPr>
            <a:spLocks noGrp="1"/>
          </p:cNvSpPr>
          <p:nvPr>
            <p:ph type="title"/>
          </p:nvPr>
        </p:nvSpPr>
        <p:spPr/>
        <p:txBody>
          <a:bodyPr/>
          <a:lstStyle/>
          <a:p>
            <a:endParaRPr lang="en-UA"/>
          </a:p>
        </p:txBody>
      </p:sp>
      <p:pic>
        <p:nvPicPr>
          <p:cNvPr id="2050" name="Picture 2">
            <a:extLst>
              <a:ext uri="{FF2B5EF4-FFF2-40B4-BE49-F238E27FC236}">
                <a16:creationId xmlns:a16="http://schemas.microsoft.com/office/drawing/2014/main" id="{B50CD97B-D319-F5F3-BA75-CD70474173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613" y="-3975832"/>
            <a:ext cx="11970774" cy="651182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7F3F0647-06B2-A188-C622-9CEFE5CEBB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797327"/>
            <a:ext cx="12192000" cy="33401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1D7888E-DBA2-0610-6C3C-C6723A6D5457}"/>
              </a:ext>
            </a:extLst>
          </p:cNvPr>
          <p:cNvSpPr txBox="1"/>
          <p:nvPr/>
        </p:nvSpPr>
        <p:spPr>
          <a:xfrm>
            <a:off x="850490" y="5463387"/>
            <a:ext cx="10862085" cy="954107"/>
          </a:xfrm>
          <a:prstGeom prst="rect">
            <a:avLst/>
          </a:prstGeom>
          <a:noFill/>
        </p:spPr>
        <p:txBody>
          <a:bodyPr wrap="square">
            <a:spAutoFit/>
          </a:bodyPr>
          <a:lstStyle/>
          <a:p>
            <a:pPr algn="r"/>
            <a:r>
              <a:rPr lang="en-GB" b="1" i="0" u="none" strike="noStrike" dirty="0">
                <a:solidFill>
                  <a:srgbClr val="404040"/>
                </a:solidFill>
                <a:effectLst/>
                <a:latin typeface="Montserrat" pitchFamily="2" charset="77"/>
              </a:rPr>
              <a:t>The European Union has chosen a strategy for sanctions policy that inflicts maximum damage with minimal losses. In its </a:t>
            </a:r>
            <a:r>
              <a:rPr lang="en-GB" b="1" i="0" u="sng" dirty="0">
                <a:solidFill>
                  <a:srgbClr val="537CFF"/>
                </a:solidFill>
                <a:effectLst/>
                <a:latin typeface="Montserrat" pitchFamily="2" charset="77"/>
                <a:hlinkClick r:id="rId5"/>
              </a:rPr>
              <a:t>summary</a:t>
            </a:r>
            <a:r>
              <a:rPr lang="en-GB" b="1" i="0" u="none" strike="noStrike" dirty="0">
                <a:solidFill>
                  <a:srgbClr val="404040"/>
                </a:solidFill>
                <a:effectLst/>
                <a:latin typeface="Montserrat" pitchFamily="2" charset="77"/>
              </a:rPr>
              <a:t> of the sanctions, the European Council describes the list of banned products as “..</a:t>
            </a:r>
            <a:r>
              <a:rPr lang="en-GB" b="1" i="1" u="none" strike="noStrike" dirty="0">
                <a:solidFill>
                  <a:srgbClr val="404040"/>
                </a:solidFill>
                <a:effectLst/>
                <a:latin typeface="Montserrat" pitchFamily="2" charset="77"/>
              </a:rPr>
              <a:t>.designed to maximize the negative impact of the sanctions on the Russian economy while limiting the consequences for EU businesses and citizens</a:t>
            </a:r>
            <a:r>
              <a:rPr lang="en-GB" b="1" i="0" u="none" strike="noStrike" dirty="0">
                <a:solidFill>
                  <a:srgbClr val="404040"/>
                </a:solidFill>
                <a:effectLst/>
                <a:latin typeface="Montserrat" pitchFamily="2" charset="77"/>
              </a:rPr>
              <a:t>.”</a:t>
            </a:r>
            <a:endParaRPr lang="en-UA" b="1" dirty="0">
              <a:latin typeface="Montserrat" pitchFamily="2" charset="77"/>
            </a:endParaRPr>
          </a:p>
        </p:txBody>
      </p:sp>
    </p:spTree>
    <p:extLst>
      <p:ext uri="{BB962C8B-B14F-4D97-AF65-F5344CB8AC3E}">
        <p14:creationId xmlns:p14="http://schemas.microsoft.com/office/powerpoint/2010/main" val="4015325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06835-A0FC-A6A6-3697-96BBBC827448}"/>
              </a:ext>
            </a:extLst>
          </p:cNvPr>
          <p:cNvSpPr>
            <a:spLocks noGrp="1"/>
          </p:cNvSpPr>
          <p:nvPr>
            <p:ph type="title"/>
          </p:nvPr>
        </p:nvSpPr>
        <p:spPr>
          <a:xfrm>
            <a:off x="4606925" y="3057525"/>
            <a:ext cx="10515600" cy="1030042"/>
          </a:xfrm>
        </p:spPr>
        <p:txBody>
          <a:bodyPr/>
          <a:lstStyle/>
          <a:p>
            <a:r>
              <a:rPr lang="en-UA" dirty="0">
                <a:solidFill>
                  <a:srgbClr val="C00000"/>
                </a:solidFill>
              </a:rPr>
              <a:t>INSTEAD:</a:t>
            </a:r>
          </a:p>
        </p:txBody>
      </p:sp>
    </p:spTree>
    <p:extLst>
      <p:ext uri="{BB962C8B-B14F-4D97-AF65-F5344CB8AC3E}">
        <p14:creationId xmlns:p14="http://schemas.microsoft.com/office/powerpoint/2010/main" val="3152829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05074A4-0211-CD14-2B17-34DC66EF63BA}"/>
              </a:ext>
            </a:extLst>
          </p:cNvPr>
          <p:cNvSpPr txBox="1"/>
          <p:nvPr/>
        </p:nvSpPr>
        <p:spPr>
          <a:xfrm>
            <a:off x="422915" y="1555163"/>
            <a:ext cx="5472488" cy="4616648"/>
          </a:xfrm>
          <a:prstGeom prst="rect">
            <a:avLst/>
          </a:prstGeom>
          <a:noFill/>
        </p:spPr>
        <p:txBody>
          <a:bodyPr wrap="square">
            <a:spAutoFit/>
          </a:bodyPr>
          <a:lstStyle/>
          <a:p>
            <a:br>
              <a:rPr lang="en-UA" b="1" dirty="0">
                <a:solidFill>
                  <a:schemeClr val="tx1"/>
                </a:solidFill>
                <a:latin typeface="Montserrat" pitchFamily="2" charset="77"/>
              </a:rPr>
            </a:br>
            <a:r>
              <a:rPr lang="en-GB" b="1" dirty="0">
                <a:solidFill>
                  <a:schemeClr val="tx1"/>
                </a:solidFill>
                <a:effectLst/>
                <a:latin typeface="Montserrat" pitchFamily="2" charset="77"/>
                <a:ea typeface="Helvetica Neue" panose="02000503000000020004" pitchFamily="2" charset="0"/>
                <a:cs typeface="Helvetica Neue" panose="02000503000000020004" pitchFamily="2" charset="0"/>
              </a:rPr>
              <a:t>Russia's invasion in February 2022 severely damaged Ukraine's economy, suspending exports and destroying critical infrastructure. </a:t>
            </a:r>
          </a:p>
          <a:p>
            <a:endParaRPr lang="en-GB" b="1" dirty="0">
              <a:solidFill>
                <a:schemeClr val="tx1"/>
              </a:solidFill>
              <a:latin typeface="Montserrat" pitchFamily="2" charset="77"/>
              <a:ea typeface="Helvetica Neue" panose="02000503000000020004" pitchFamily="2" charset="0"/>
              <a:cs typeface="Helvetica Neue" panose="02000503000000020004" pitchFamily="2" charset="0"/>
            </a:endParaRPr>
          </a:p>
          <a:p>
            <a:r>
              <a:rPr lang="en-GB" b="1" dirty="0">
                <a:solidFill>
                  <a:schemeClr val="tx1"/>
                </a:solidFill>
                <a:effectLst/>
                <a:latin typeface="Montserrat" pitchFamily="2" charset="77"/>
                <a:ea typeface="Helvetica Neue" panose="02000503000000020004" pitchFamily="2" charset="0"/>
                <a:cs typeface="Helvetica Neue" panose="02000503000000020004" pitchFamily="2" charset="0"/>
              </a:rPr>
              <a:t>Ukraine's GDP crashed 29.1% in 2022.</a:t>
            </a:r>
          </a:p>
          <a:p>
            <a:endParaRPr lang="en-GB" b="1" dirty="0">
              <a:solidFill>
                <a:schemeClr val="tx1"/>
              </a:solidFill>
              <a:latin typeface="Montserrat" pitchFamily="2" charset="77"/>
              <a:ea typeface="Helvetica Neue" panose="02000503000000020004" pitchFamily="2" charset="0"/>
              <a:cs typeface="Helvetica Neue" panose="02000503000000020004" pitchFamily="2" charset="0"/>
            </a:endParaRPr>
          </a:p>
          <a:p>
            <a:r>
              <a:rPr lang="en-GB" b="1" dirty="0">
                <a:solidFill>
                  <a:schemeClr val="tx1"/>
                </a:solidFill>
                <a:effectLst/>
                <a:latin typeface="Montserrat" pitchFamily="2" charset="77"/>
                <a:ea typeface="Helvetica Neue" panose="02000503000000020004" pitchFamily="2" charset="0"/>
                <a:cs typeface="Helvetica Neue" panose="02000503000000020004" pitchFamily="2" charset="0"/>
              </a:rPr>
              <a:t>Key export industries like metals and agriculture have suffered major losses from damage to machinery, land, and stored goods. </a:t>
            </a:r>
          </a:p>
          <a:p>
            <a:endParaRPr lang="en-GB" b="1" dirty="0">
              <a:solidFill>
                <a:schemeClr val="tx1"/>
              </a:solidFill>
              <a:latin typeface="Montserrat" pitchFamily="2" charset="77"/>
              <a:ea typeface="Helvetica Neue" panose="02000503000000020004" pitchFamily="2" charset="0"/>
              <a:cs typeface="Helvetica Neue" panose="02000503000000020004" pitchFamily="2" charset="0"/>
            </a:endParaRPr>
          </a:p>
          <a:p>
            <a:r>
              <a:rPr lang="en-GB" b="1" dirty="0">
                <a:solidFill>
                  <a:schemeClr val="tx1"/>
                </a:solidFill>
                <a:effectLst/>
                <a:latin typeface="Montserrat" pitchFamily="2" charset="77"/>
                <a:ea typeface="Helvetica Neue" panose="02000503000000020004" pitchFamily="2" charset="0"/>
                <a:cs typeface="Helvetica Neue" panose="02000503000000020004" pitchFamily="2" charset="0"/>
              </a:rPr>
              <a:t>73% of Ukraine's jobs were in small and medium businesses before the war. Many have closed or laid off workers due to plunging demand, supply issues, and safety threats.</a:t>
            </a:r>
          </a:p>
          <a:p>
            <a:endParaRPr lang="en-GB" b="1" dirty="0">
              <a:solidFill>
                <a:schemeClr val="tx1"/>
              </a:solidFill>
              <a:effectLst/>
              <a:latin typeface="Montserrat" pitchFamily="2" charset="77"/>
              <a:ea typeface="Helvetica Neue" panose="02000503000000020004" pitchFamily="2" charset="0"/>
              <a:cs typeface="Helvetica Neue" panose="02000503000000020004" pitchFamily="2" charset="0"/>
            </a:endParaRPr>
          </a:p>
          <a:p>
            <a:r>
              <a:rPr lang="en-GB" b="1" dirty="0">
                <a:solidFill>
                  <a:schemeClr val="tx1"/>
                </a:solidFill>
                <a:latin typeface="Montserrat" pitchFamily="2" charset="77"/>
                <a:ea typeface="Helvetica Neue" panose="02000503000000020004" pitchFamily="2" charset="0"/>
                <a:cs typeface="Helvetica Neue" panose="02000503000000020004" pitchFamily="2" charset="0"/>
              </a:rPr>
              <a:t>The e</a:t>
            </a:r>
            <a:r>
              <a:rPr lang="en-GB" b="1" dirty="0">
                <a:solidFill>
                  <a:schemeClr val="tx1"/>
                </a:solidFill>
                <a:effectLst/>
                <a:latin typeface="Montserrat" pitchFamily="2" charset="77"/>
                <a:ea typeface="Helvetica Neue" panose="02000503000000020004" pitchFamily="2" charset="0"/>
                <a:cs typeface="Helvetica Neue" panose="02000503000000020004" pitchFamily="2" charset="0"/>
              </a:rPr>
              <a:t>normous loss of human capital (as of March 2025): </a:t>
            </a:r>
          </a:p>
          <a:p>
            <a:pPr algn="l"/>
            <a:r>
              <a:rPr lang="en-GB" b="1" i="0" u="none" strike="noStrike" dirty="0">
                <a:solidFill>
                  <a:schemeClr val="tx1"/>
                </a:solidFill>
                <a:effectLst/>
                <a:latin typeface="Montserrat" pitchFamily="2" charset="77"/>
              </a:rPr>
              <a:t>- 12,910 civilians killed</a:t>
            </a:r>
          </a:p>
          <a:p>
            <a:pPr algn="l"/>
            <a:r>
              <a:rPr lang="en-GB" b="1" i="0" u="none" strike="noStrike" dirty="0">
                <a:solidFill>
                  <a:schemeClr val="tx1"/>
                </a:solidFill>
                <a:effectLst/>
                <a:latin typeface="Montserrat" pitchFamily="2" charset="77"/>
              </a:rPr>
              <a:t>- 30,700 civilians injured</a:t>
            </a:r>
          </a:p>
          <a:p>
            <a:r>
              <a:rPr lang="en-GB" b="1" dirty="0">
                <a:solidFill>
                  <a:schemeClr val="tx1"/>
                </a:solidFill>
                <a:effectLst/>
                <a:latin typeface="Montserrat" pitchFamily="2" charset="77"/>
              </a:rPr>
              <a:t>- </a:t>
            </a:r>
            <a:r>
              <a:rPr lang="en-GB" b="1" i="0" u="none" strike="noStrike" dirty="0">
                <a:solidFill>
                  <a:schemeClr val="tx1"/>
                </a:solidFill>
                <a:effectLst/>
                <a:latin typeface="Montserrat" pitchFamily="2" charset="77"/>
              </a:rPr>
              <a:t>6.3 million Ukrainian refugees in Europe </a:t>
            </a:r>
          </a:p>
          <a:p>
            <a:r>
              <a:rPr lang="en-GB" b="1" dirty="0">
                <a:solidFill>
                  <a:schemeClr val="tx1"/>
                </a:solidFill>
                <a:latin typeface="Montserrat" pitchFamily="2" charset="77"/>
              </a:rPr>
              <a:t>- </a:t>
            </a:r>
            <a:r>
              <a:rPr lang="en-GB" b="1" i="0" u="none" strike="noStrike" dirty="0">
                <a:solidFill>
                  <a:schemeClr val="tx1"/>
                </a:solidFill>
                <a:effectLst/>
                <a:latin typeface="Montserrat" pitchFamily="2" charset="77"/>
              </a:rPr>
              <a:t>6.8 million worldwide</a:t>
            </a:r>
          </a:p>
        </p:txBody>
      </p:sp>
      <p:pic>
        <p:nvPicPr>
          <p:cNvPr id="11" name="Picture 10" descr="A graph with blue lines and dots&#10;&#10;Description automatically generated">
            <a:extLst>
              <a:ext uri="{FF2B5EF4-FFF2-40B4-BE49-F238E27FC236}">
                <a16:creationId xmlns:a16="http://schemas.microsoft.com/office/drawing/2014/main" id="{9445D61D-6F75-0108-4C61-ED5E0A63FB88}"/>
              </a:ext>
            </a:extLst>
          </p:cNvPr>
          <p:cNvPicPr>
            <a:picLocks noChangeAspect="1"/>
          </p:cNvPicPr>
          <p:nvPr/>
        </p:nvPicPr>
        <p:blipFill>
          <a:blip r:embed="rId3"/>
          <a:stretch>
            <a:fillRect/>
          </a:stretch>
        </p:blipFill>
        <p:spPr>
          <a:xfrm>
            <a:off x="6442621" y="1555163"/>
            <a:ext cx="5472488" cy="4542429"/>
          </a:xfrm>
          <a:prstGeom prst="rect">
            <a:avLst/>
          </a:prstGeom>
        </p:spPr>
      </p:pic>
      <p:sp>
        <p:nvSpPr>
          <p:cNvPr id="13" name="TextBox 12">
            <a:extLst>
              <a:ext uri="{FF2B5EF4-FFF2-40B4-BE49-F238E27FC236}">
                <a16:creationId xmlns:a16="http://schemas.microsoft.com/office/drawing/2014/main" id="{5C4FF1D5-BEE1-C8AB-9E3E-A4A544CE9FA6}"/>
              </a:ext>
            </a:extLst>
          </p:cNvPr>
          <p:cNvSpPr txBox="1"/>
          <p:nvPr/>
        </p:nvSpPr>
        <p:spPr>
          <a:xfrm>
            <a:off x="7958773" y="1031943"/>
            <a:ext cx="6096000" cy="523220"/>
          </a:xfrm>
          <a:prstGeom prst="rect">
            <a:avLst/>
          </a:prstGeom>
          <a:noFill/>
        </p:spPr>
        <p:txBody>
          <a:bodyPr wrap="square">
            <a:spAutoFit/>
          </a:bodyPr>
          <a:lstStyle/>
          <a:p>
            <a:br>
              <a:rPr lang="en-UA" dirty="0"/>
            </a:br>
            <a:r>
              <a:rPr lang="en-UA" b="1" dirty="0">
                <a:solidFill>
                  <a:srgbClr val="002060"/>
                </a:solidFill>
              </a:rPr>
              <a:t>Poverty Rate, Ukraine </a:t>
            </a:r>
            <a:endParaRPr lang="en-GB" b="1" dirty="0">
              <a:solidFill>
                <a:srgbClr val="002060"/>
              </a:solidFill>
              <a:effectLst/>
              <a:latin typeface="Helvetica Neue" panose="02000503000000020004" pitchFamily="2" charset="0"/>
            </a:endParaRPr>
          </a:p>
        </p:txBody>
      </p:sp>
      <p:sp>
        <p:nvSpPr>
          <p:cNvPr id="3" name="TextBox 2">
            <a:extLst>
              <a:ext uri="{FF2B5EF4-FFF2-40B4-BE49-F238E27FC236}">
                <a16:creationId xmlns:a16="http://schemas.microsoft.com/office/drawing/2014/main" id="{981A67EE-9D21-0FE6-C986-A72E050313F7}"/>
              </a:ext>
            </a:extLst>
          </p:cNvPr>
          <p:cNvSpPr txBox="1"/>
          <p:nvPr/>
        </p:nvSpPr>
        <p:spPr>
          <a:xfrm>
            <a:off x="211457" y="339446"/>
            <a:ext cx="11769085" cy="954107"/>
          </a:xfrm>
          <a:prstGeom prst="rect">
            <a:avLst/>
          </a:prstGeom>
          <a:noFill/>
        </p:spPr>
        <p:txBody>
          <a:bodyPr wrap="square">
            <a:spAutoFit/>
          </a:bodyPr>
          <a:lstStyle/>
          <a:p>
            <a:r>
              <a:rPr lang="en-GB" sz="2400" b="1" dirty="0">
                <a:solidFill>
                  <a:srgbClr val="C00000"/>
                </a:solidFill>
                <a:latin typeface="Montserrat" pitchFamily="2" charset="77"/>
              </a:rPr>
              <a:t>The Russian war against  Ukraine has caused unprecedented damage. </a:t>
            </a:r>
            <a:br>
              <a:rPr lang="en-GB" sz="900" dirty="0">
                <a:solidFill>
                  <a:srgbClr val="000000"/>
                </a:solidFill>
                <a:latin typeface="Montserrat" pitchFamily="2" charset="77"/>
              </a:rPr>
            </a:br>
            <a:br>
              <a:rPr lang="en-GB" sz="900" b="0" dirty="0">
                <a:solidFill>
                  <a:srgbClr val="000000"/>
                </a:solidFill>
                <a:latin typeface="AkkuratLLWeb"/>
              </a:rPr>
            </a:br>
            <a:br>
              <a:rPr lang="en-GB" sz="900" b="0" dirty="0">
                <a:solidFill>
                  <a:srgbClr val="C00000"/>
                </a:solidFill>
                <a:latin typeface="AkkuratLLWeb"/>
              </a:rPr>
            </a:br>
            <a:endParaRPr lang="en-UA" dirty="0"/>
          </a:p>
        </p:txBody>
      </p:sp>
    </p:spTree>
    <p:extLst>
      <p:ext uri="{BB962C8B-B14F-4D97-AF65-F5344CB8AC3E}">
        <p14:creationId xmlns:p14="http://schemas.microsoft.com/office/powerpoint/2010/main" val="3141043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C3F52D-CE79-6A7A-5971-E13DBFC85F37}"/>
              </a:ext>
            </a:extLst>
          </p:cNvPr>
          <p:cNvSpPr>
            <a:spLocks noGrp="1"/>
          </p:cNvSpPr>
          <p:nvPr>
            <p:ph idx="1"/>
          </p:nvPr>
        </p:nvSpPr>
        <p:spPr>
          <a:xfrm>
            <a:off x="226073" y="2266055"/>
            <a:ext cx="6259438" cy="4281256"/>
          </a:xfrm>
        </p:spPr>
        <p:txBody>
          <a:bodyPr>
            <a:normAutofit/>
          </a:bodyPr>
          <a:lstStyle/>
          <a:p>
            <a:r>
              <a:rPr lang="en-GB" sz="1900" b="1" i="0" u="none" strike="noStrike" dirty="0">
                <a:effectLst/>
                <a:latin typeface="Montserrat" pitchFamily="2" charset="77"/>
                <a:cs typeface="Calibri" panose="020F0502020204030204" pitchFamily="34" charset="0"/>
              </a:rPr>
              <a:t>The highest estimated recovery and reconstruction needs are in:</a:t>
            </a:r>
          </a:p>
          <a:p>
            <a:pPr lvl="1">
              <a:buFont typeface="Wingdings" pitchFamily="2" charset="2"/>
              <a:buChar char="ü"/>
            </a:pPr>
            <a:r>
              <a:rPr lang="en-GB" sz="1900" b="1" i="0" u="none" strike="noStrike" dirty="0">
                <a:effectLst/>
                <a:latin typeface="Montserrat" pitchFamily="2" charset="77"/>
                <a:cs typeface="Calibri" panose="020F0502020204030204" pitchFamily="34" charset="0"/>
              </a:rPr>
              <a:t>housing (17%)</a:t>
            </a:r>
          </a:p>
          <a:p>
            <a:pPr lvl="1">
              <a:buFont typeface="Wingdings" pitchFamily="2" charset="2"/>
              <a:buChar char="ü"/>
            </a:pPr>
            <a:r>
              <a:rPr lang="en-GB" sz="1900" b="1" i="0" u="none" strike="noStrike" dirty="0">
                <a:effectLst/>
                <a:latin typeface="Montserrat" pitchFamily="2" charset="77"/>
                <a:cs typeface="Calibri" panose="020F0502020204030204" pitchFamily="34" charset="0"/>
              </a:rPr>
              <a:t>transport (15%)</a:t>
            </a:r>
          </a:p>
          <a:p>
            <a:pPr lvl="1">
              <a:buFont typeface="Wingdings" pitchFamily="2" charset="2"/>
              <a:buChar char="ü"/>
            </a:pPr>
            <a:r>
              <a:rPr lang="en-GB" sz="1900" b="1" i="0" u="none" strike="noStrike" dirty="0">
                <a:effectLst/>
                <a:latin typeface="Montserrat" pitchFamily="2" charset="77"/>
                <a:cs typeface="Calibri" panose="020F0502020204030204" pitchFamily="34" charset="0"/>
              </a:rPr>
              <a:t>commerce and industry (14%)</a:t>
            </a:r>
          </a:p>
          <a:p>
            <a:pPr lvl="1">
              <a:buFont typeface="Wingdings" pitchFamily="2" charset="2"/>
              <a:buChar char="ü"/>
            </a:pPr>
            <a:r>
              <a:rPr lang="en-GB" sz="1900" b="1" i="0" u="none" strike="noStrike" dirty="0">
                <a:effectLst/>
                <a:latin typeface="Montserrat" pitchFamily="2" charset="77"/>
                <a:cs typeface="Calibri" panose="020F0502020204030204" pitchFamily="34" charset="0"/>
              </a:rPr>
              <a:t>agriculture (12%)</a:t>
            </a:r>
          </a:p>
          <a:p>
            <a:pPr lvl="1">
              <a:buFont typeface="Wingdings" pitchFamily="2" charset="2"/>
              <a:buChar char="ü"/>
            </a:pPr>
            <a:r>
              <a:rPr lang="en-GB" sz="1900" b="1" i="0" u="none" strike="noStrike" dirty="0">
                <a:effectLst/>
                <a:latin typeface="Montserrat" pitchFamily="2" charset="77"/>
                <a:cs typeface="Calibri" panose="020F0502020204030204" pitchFamily="34" charset="0"/>
              </a:rPr>
              <a:t>energy (10%)</a:t>
            </a:r>
          </a:p>
          <a:p>
            <a:pPr lvl="1">
              <a:buFont typeface="Wingdings" pitchFamily="2" charset="2"/>
              <a:buChar char="ü"/>
            </a:pPr>
            <a:r>
              <a:rPr lang="en-GB" sz="1900" b="1" i="0" u="none" strike="noStrike" dirty="0">
                <a:effectLst/>
                <a:latin typeface="Montserrat" pitchFamily="2" charset="77"/>
                <a:cs typeface="Calibri" panose="020F0502020204030204" pitchFamily="34" charset="0"/>
              </a:rPr>
              <a:t>social protection and livelihoods (9%)</a:t>
            </a:r>
          </a:p>
          <a:p>
            <a:pPr lvl="1">
              <a:buFont typeface="Wingdings" pitchFamily="2" charset="2"/>
              <a:buChar char="ü"/>
            </a:pPr>
            <a:r>
              <a:rPr lang="en-GB" sz="1900" b="1" i="0" u="none" strike="noStrike" dirty="0">
                <a:effectLst/>
                <a:latin typeface="Montserrat" pitchFamily="2" charset="77"/>
                <a:cs typeface="Calibri" panose="020F0502020204030204" pitchFamily="34" charset="0"/>
              </a:rPr>
              <a:t>and explosive hazard management (7%)</a:t>
            </a:r>
            <a:endParaRPr lang="en-GB" sz="1900" b="1" dirty="0">
              <a:latin typeface="Montserrat" pitchFamily="2" charset="77"/>
              <a:cs typeface="Calibri" panose="020F0502020204030204" pitchFamily="34" charset="0"/>
            </a:endParaRPr>
          </a:p>
          <a:p>
            <a:endParaRPr lang="en-GB" sz="2000" b="0" i="0" u="none" strike="noStrike" dirty="0">
              <a:effectLst/>
              <a:latin typeface="Noto Serif JP"/>
            </a:endParaRPr>
          </a:p>
        </p:txBody>
      </p:sp>
      <p:pic>
        <p:nvPicPr>
          <p:cNvPr id="4" name="Picture 3">
            <a:extLst>
              <a:ext uri="{FF2B5EF4-FFF2-40B4-BE49-F238E27FC236}">
                <a16:creationId xmlns:a16="http://schemas.microsoft.com/office/drawing/2014/main" id="{24E7A0CA-E904-07D0-F498-42F593F767FA}"/>
              </a:ext>
            </a:extLst>
          </p:cNvPr>
          <p:cNvPicPr>
            <a:picLocks noChangeAspect="1"/>
          </p:cNvPicPr>
          <p:nvPr/>
        </p:nvPicPr>
        <p:blipFill>
          <a:blip r:embed="rId2"/>
          <a:srcRect l="12640" r="26281"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7" name="Title 1">
            <a:extLst>
              <a:ext uri="{FF2B5EF4-FFF2-40B4-BE49-F238E27FC236}">
                <a16:creationId xmlns:a16="http://schemas.microsoft.com/office/drawing/2014/main" id="{70C20EFD-D46B-9DE3-436A-73229B8C7E9E}"/>
              </a:ext>
            </a:extLst>
          </p:cNvPr>
          <p:cNvSpPr txBox="1">
            <a:spLocks/>
          </p:cNvSpPr>
          <p:nvPr/>
        </p:nvSpPr>
        <p:spPr>
          <a:xfrm>
            <a:off x="385337" y="466649"/>
            <a:ext cx="6478926" cy="1968627"/>
          </a:xfrm>
          <a:prstGeom prst="rect">
            <a:avLst/>
          </a:prstGeom>
          <a:noFill/>
          <a:ln>
            <a:noFill/>
          </a:ln>
        </p:spPr>
        <p:txBody>
          <a:bodyPr spcFirstLastPara="1" wrap="square" lIns="91425" tIns="45700" rIns="91425" bIns="45700" anchor="b" anchorCtr="0">
            <a:normAutofit fontScale="25000" lnSpcReduction="2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Montserrat"/>
              <a:buNone/>
              <a:defRPr sz="60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lnSpc>
                <a:spcPct val="120000"/>
              </a:lnSpc>
              <a:spcBef>
                <a:spcPts val="600"/>
              </a:spcBef>
              <a:spcAft>
                <a:spcPts val="600"/>
              </a:spcAft>
            </a:pPr>
            <a:br>
              <a:rPr lang="en-GB" b="0" dirty="0">
                <a:solidFill>
                  <a:srgbClr val="29261B"/>
                </a:solidFill>
                <a:latin typeface="-apple-system"/>
              </a:rPr>
            </a:br>
            <a:br>
              <a:rPr lang="en-GB" b="0" dirty="0">
                <a:solidFill>
                  <a:srgbClr val="29261B"/>
                </a:solidFill>
                <a:latin typeface="-apple-system"/>
              </a:rPr>
            </a:br>
            <a:br>
              <a:rPr lang="en-GB" b="0" dirty="0">
                <a:solidFill>
                  <a:srgbClr val="29261B"/>
                </a:solidFill>
                <a:latin typeface="-apple-system"/>
              </a:rPr>
            </a:br>
            <a:br>
              <a:rPr lang="en-GB" b="0" dirty="0">
                <a:solidFill>
                  <a:srgbClr val="29261B"/>
                </a:solidFill>
                <a:latin typeface="-apple-system"/>
              </a:rPr>
            </a:br>
            <a:br>
              <a:rPr lang="en-GB" b="0" dirty="0">
                <a:solidFill>
                  <a:srgbClr val="29261B"/>
                </a:solidFill>
                <a:latin typeface="-apple-system"/>
              </a:rPr>
            </a:br>
            <a:br>
              <a:rPr lang="en-GB" b="0" dirty="0">
                <a:solidFill>
                  <a:srgbClr val="29261B"/>
                </a:solidFill>
                <a:latin typeface="-apple-system"/>
              </a:rPr>
            </a:br>
            <a:br>
              <a:rPr lang="en-GB" sz="3100" b="0" dirty="0">
                <a:solidFill>
                  <a:srgbClr val="29261B"/>
                </a:solidFill>
                <a:latin typeface="Montserrat" pitchFamily="2" charset="77"/>
              </a:rPr>
            </a:br>
            <a:br>
              <a:rPr lang="en-GB" sz="4000" b="0" dirty="0">
                <a:solidFill>
                  <a:srgbClr val="29261B"/>
                </a:solidFill>
                <a:latin typeface="Montserrat" pitchFamily="2" charset="77"/>
              </a:rPr>
            </a:br>
            <a:br>
              <a:rPr lang="en-GB" sz="4000" b="0" dirty="0">
                <a:solidFill>
                  <a:srgbClr val="C00000"/>
                </a:solidFill>
                <a:latin typeface="Montserrat" pitchFamily="2" charset="77"/>
              </a:rPr>
            </a:br>
            <a:r>
              <a:rPr lang="en-GB" sz="6400" i="0" u="none" strike="noStrike" dirty="0">
                <a:solidFill>
                  <a:srgbClr val="C00000"/>
                </a:solidFill>
                <a:effectLst/>
                <a:latin typeface="Montserrat" pitchFamily="2" charset="77"/>
              </a:rPr>
              <a:t>The</a:t>
            </a:r>
            <a:r>
              <a:rPr lang="en-GB" sz="2000" i="0" u="none" strike="noStrike" dirty="0">
                <a:solidFill>
                  <a:srgbClr val="C00000"/>
                </a:solidFill>
                <a:effectLst/>
                <a:latin typeface="Montserrat" pitchFamily="2" charset="77"/>
              </a:rPr>
              <a:t> </a:t>
            </a:r>
            <a:r>
              <a:rPr lang="uk-UA" sz="2000" i="0" u="none" strike="noStrike" dirty="0">
                <a:solidFill>
                  <a:srgbClr val="C00000"/>
                </a:solidFill>
                <a:effectLst/>
                <a:latin typeface="Montserrat" pitchFamily="2" charset="77"/>
              </a:rPr>
              <a:t> </a:t>
            </a:r>
            <a:r>
              <a:rPr lang="en-GB" sz="6400" i="0" u="none" strike="noStrike" dirty="0">
                <a:solidFill>
                  <a:srgbClr val="C00000"/>
                </a:solidFill>
                <a:effectLst/>
                <a:latin typeface="Montserrat" pitchFamily="2" charset="77"/>
              </a:rPr>
              <a:t>reconstruction of Ukraine might become one of the most difficult multilateral challenges of the 21st century.</a:t>
            </a:r>
          </a:p>
          <a:p>
            <a:pPr algn="l">
              <a:lnSpc>
                <a:spcPct val="120000"/>
              </a:lnSpc>
              <a:spcBef>
                <a:spcPts val="600"/>
              </a:spcBef>
              <a:spcAft>
                <a:spcPts val="600"/>
              </a:spcAft>
            </a:pPr>
            <a:r>
              <a:rPr lang="en-GB" sz="6400" dirty="0">
                <a:solidFill>
                  <a:srgbClr val="C00000"/>
                </a:solidFill>
                <a:latin typeface="Montserrat" pitchFamily="2" charset="77"/>
              </a:rPr>
              <a:t>E</a:t>
            </a:r>
            <a:r>
              <a:rPr lang="en-GB" sz="6600" i="0" u="none" strike="noStrike" dirty="0">
                <a:solidFill>
                  <a:srgbClr val="C00000"/>
                </a:solidFill>
                <a:effectLst/>
                <a:latin typeface="Montserrat" pitchFamily="2" charset="77"/>
              </a:rPr>
              <a:t>stimated costs </a:t>
            </a:r>
            <a:r>
              <a:rPr lang="en-GB" sz="6600" i="0" u="sng" strike="noStrike" dirty="0">
                <a:solidFill>
                  <a:srgbClr val="C00000"/>
                </a:solidFill>
                <a:effectLst/>
                <a:latin typeface="Montserrat" pitchFamily="2" charset="77"/>
                <a:hlinkClick r:id="rId3">
                  <a:extLst>
                    <a:ext uri="{A12FA001-AC4F-418D-AE19-62706E023703}">
                      <ahyp:hlinkClr xmlns:ahyp="http://schemas.microsoft.com/office/drawing/2018/hyperlinkcolor" val="tx"/>
                    </a:ext>
                  </a:extLst>
                </a:hlinkClick>
              </a:rPr>
              <a:t>€506 billion (£420 billion)</a:t>
            </a:r>
            <a:r>
              <a:rPr lang="en-GB" sz="6600" i="0" u="none" strike="noStrike" dirty="0">
                <a:solidFill>
                  <a:srgbClr val="C00000"/>
                </a:solidFill>
                <a:effectLst/>
                <a:latin typeface="Montserrat" pitchFamily="2" charset="77"/>
              </a:rPr>
              <a:t> - </a:t>
            </a:r>
            <a:r>
              <a:rPr lang="en-GB" sz="6600" i="0" u="none" strike="noStrike" dirty="0">
                <a:solidFill>
                  <a:srgbClr val="C00000"/>
                </a:solidFill>
                <a:effectLst/>
                <a:latin typeface="Montserrat" pitchFamily="2" charset="77"/>
                <a:cs typeface="Calibri" panose="020F0502020204030204" pitchFamily="34" charset="0"/>
              </a:rPr>
              <a:t>2.8 times the estimated nominal GDP of Ukraine for 2024</a:t>
            </a:r>
            <a:br>
              <a:rPr lang="en-GB" sz="6400" dirty="0">
                <a:solidFill>
                  <a:srgbClr val="29261B"/>
                </a:solidFill>
                <a:latin typeface="Montserrat" pitchFamily="2" charset="77"/>
              </a:rPr>
            </a:br>
            <a:endParaRPr lang="en-UA" sz="6400" dirty="0">
              <a:latin typeface="Montserrat" pitchFamily="2" charset="77"/>
            </a:endParaRPr>
          </a:p>
        </p:txBody>
      </p:sp>
      <p:sp>
        <p:nvSpPr>
          <p:cNvPr id="9" name="TextBox 8">
            <a:extLst>
              <a:ext uri="{FF2B5EF4-FFF2-40B4-BE49-F238E27FC236}">
                <a16:creationId xmlns:a16="http://schemas.microsoft.com/office/drawing/2014/main" id="{FAADDB65-2875-06E5-D521-A4D51509C96C}"/>
              </a:ext>
            </a:extLst>
          </p:cNvPr>
          <p:cNvSpPr txBox="1"/>
          <p:nvPr/>
        </p:nvSpPr>
        <p:spPr>
          <a:xfrm>
            <a:off x="385337" y="6113699"/>
            <a:ext cx="6100174" cy="523220"/>
          </a:xfrm>
          <a:prstGeom prst="rect">
            <a:avLst/>
          </a:prstGeom>
          <a:noFill/>
        </p:spPr>
        <p:txBody>
          <a:bodyPr wrap="square">
            <a:spAutoFit/>
          </a:bodyPr>
          <a:lstStyle/>
          <a:p>
            <a:r>
              <a:rPr lang="en-GB" sz="1400" i="0" u="none" strike="noStrike" dirty="0">
                <a:solidFill>
                  <a:srgbClr val="C00000"/>
                </a:solidFill>
                <a:effectLst/>
                <a:latin typeface="Montserrat" pitchFamily="2" charset="77"/>
              </a:rPr>
              <a:t>Reconstruction must address not only physical rebuilding but also social, economic, and environmental renewal. </a:t>
            </a:r>
            <a:endParaRPr lang="en-GB" sz="1600" i="0" u="none" strike="noStrike" dirty="0">
              <a:solidFill>
                <a:srgbClr val="C00000"/>
              </a:solidFill>
              <a:effectLst/>
              <a:latin typeface="Montserrat" pitchFamily="2" charset="77"/>
            </a:endParaRPr>
          </a:p>
        </p:txBody>
      </p:sp>
    </p:spTree>
    <p:extLst>
      <p:ext uri="{BB962C8B-B14F-4D97-AF65-F5344CB8AC3E}">
        <p14:creationId xmlns:p14="http://schemas.microsoft.com/office/powerpoint/2010/main" val="86544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 billion new trees might not turn Ukraine green - BBC News">
            <a:extLst>
              <a:ext uri="{FF2B5EF4-FFF2-40B4-BE49-F238E27FC236}">
                <a16:creationId xmlns:a16="http://schemas.microsoft.com/office/drawing/2014/main" id="{9BC63972-B30A-ADD1-0714-B2A8C59666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FCA950C-9C8B-1576-4F49-726BF0BBC7FC}"/>
              </a:ext>
            </a:extLst>
          </p:cNvPr>
          <p:cNvSpPr txBox="1"/>
          <p:nvPr/>
        </p:nvSpPr>
        <p:spPr>
          <a:xfrm>
            <a:off x="-1" y="5949506"/>
            <a:ext cx="12280739" cy="646331"/>
          </a:xfrm>
          <a:prstGeom prst="rect">
            <a:avLst/>
          </a:prstGeom>
          <a:solidFill>
            <a:schemeClr val="bg1">
              <a:lumMod val="95000"/>
            </a:schemeClr>
          </a:solidFill>
        </p:spPr>
        <p:txBody>
          <a:bodyPr wrap="square">
            <a:spAutoFit/>
          </a:bodyPr>
          <a:lstStyle/>
          <a:p>
            <a:pPr algn="ctr"/>
            <a:r>
              <a:rPr lang="en-GB" sz="1800" b="1" i="0" u="none" strike="noStrike" dirty="0">
                <a:solidFill>
                  <a:srgbClr val="000000"/>
                </a:solidFill>
                <a:effectLst/>
                <a:latin typeface="Montserrat" pitchFamily="2" charset="77"/>
              </a:rPr>
              <a:t>Over 20% of Ukraine's forests</a:t>
            </a:r>
            <a:r>
              <a:rPr lang="en-GB" sz="1800" b="1" dirty="0">
                <a:latin typeface="Montserrat" pitchFamily="2" charset="77"/>
              </a:rPr>
              <a:t>- 1 million hectares - </a:t>
            </a:r>
            <a:r>
              <a:rPr lang="en" sz="1800" b="1" dirty="0">
                <a:latin typeface="Montserrat" pitchFamily="2" charset="77"/>
              </a:rPr>
              <a:t>burned by rockets or projectiles.  </a:t>
            </a:r>
          </a:p>
          <a:p>
            <a:pPr algn="ctr"/>
            <a:r>
              <a:rPr lang="en" sz="1800" b="1" dirty="0">
                <a:latin typeface="Montserrat" pitchFamily="2" charset="77"/>
              </a:rPr>
              <a:t>At least 10 years to restore.</a:t>
            </a:r>
            <a:endParaRPr lang="ru-UA" sz="1800" b="1" dirty="0">
              <a:latin typeface="Montserrat" pitchFamily="2" charset="77"/>
            </a:endParaRPr>
          </a:p>
        </p:txBody>
      </p:sp>
      <p:sp>
        <p:nvSpPr>
          <p:cNvPr id="3" name="TextBox 2">
            <a:extLst>
              <a:ext uri="{FF2B5EF4-FFF2-40B4-BE49-F238E27FC236}">
                <a16:creationId xmlns:a16="http://schemas.microsoft.com/office/drawing/2014/main" id="{7C3C6DE1-197A-164E-2902-52F5579C932C}"/>
              </a:ext>
            </a:extLst>
          </p:cNvPr>
          <p:cNvSpPr txBox="1"/>
          <p:nvPr/>
        </p:nvSpPr>
        <p:spPr>
          <a:xfrm>
            <a:off x="4686300" y="452295"/>
            <a:ext cx="6551971" cy="584775"/>
          </a:xfrm>
          <a:prstGeom prst="rect">
            <a:avLst/>
          </a:prstGeom>
          <a:solidFill>
            <a:schemeClr val="bg1"/>
          </a:solidFill>
        </p:spPr>
        <p:txBody>
          <a:bodyPr wrap="square">
            <a:spAutoFit/>
          </a:bodyPr>
          <a:lstStyle/>
          <a:p>
            <a:pPr algn="r"/>
            <a:r>
              <a:rPr lang="en-GB" sz="1800" b="1" i="0" u="none" strike="noStrike" dirty="0">
                <a:solidFill>
                  <a:schemeClr val="tx1"/>
                </a:solidFill>
                <a:effectLst/>
                <a:latin typeface="Montserrat" pitchFamily="2" charset="77"/>
              </a:rPr>
              <a:t>Nature is a Silent Victim </a:t>
            </a:r>
          </a:p>
          <a:p>
            <a:pPr algn="r"/>
            <a:r>
              <a:rPr lang="en-GB" b="1" dirty="0">
                <a:solidFill>
                  <a:srgbClr val="C00000"/>
                </a:solidFill>
                <a:latin typeface="Montserrat" pitchFamily="2" charset="77"/>
              </a:rPr>
              <a:t>E</a:t>
            </a:r>
            <a:r>
              <a:rPr lang="en-GB" b="1" i="0" u="none" strike="noStrike" dirty="0">
                <a:solidFill>
                  <a:srgbClr val="C00000"/>
                </a:solidFill>
                <a:effectLst/>
                <a:latin typeface="Montserrat" pitchFamily="2" charset="77"/>
              </a:rPr>
              <a:t>nvironmental damage to date carries a </a:t>
            </a:r>
            <a:r>
              <a:rPr lang="en-GB" b="1" i="0" u="none" strike="noStrike" dirty="0">
                <a:solidFill>
                  <a:srgbClr val="C00000"/>
                </a:solidFill>
                <a:effectLst/>
                <a:latin typeface="Montserrat" pitchFamily="2" charset="77"/>
                <a:hlinkClick r:id="rId3">
                  <a:extLst>
                    <a:ext uri="{A12FA001-AC4F-418D-AE19-62706E023703}">
                      <ahyp:hlinkClr xmlns:ahyp="http://schemas.microsoft.com/office/drawing/2018/hyperlinkcolor" val="tx"/>
                    </a:ext>
                  </a:extLst>
                </a:hlinkClick>
              </a:rPr>
              <a:t>total cost</a:t>
            </a:r>
            <a:r>
              <a:rPr lang="en-GB" b="1" i="0" u="none" strike="noStrike" dirty="0">
                <a:solidFill>
                  <a:srgbClr val="C00000"/>
                </a:solidFill>
                <a:effectLst/>
                <a:latin typeface="Montserrat" pitchFamily="2" charset="77"/>
              </a:rPr>
              <a:t> of $200 billion. </a:t>
            </a:r>
            <a:endParaRPr lang="en-UA" b="1" dirty="0">
              <a:solidFill>
                <a:srgbClr val="C00000"/>
              </a:solidFill>
              <a:latin typeface="Montserrat" pitchFamily="2" charset="77"/>
            </a:endParaRPr>
          </a:p>
        </p:txBody>
      </p:sp>
    </p:spTree>
    <p:extLst>
      <p:ext uri="{BB962C8B-B14F-4D97-AF65-F5344CB8AC3E}">
        <p14:creationId xmlns:p14="http://schemas.microsoft.com/office/powerpoint/2010/main" val="6016399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Mine danger - Deputy Minister of Internal Affairs spoke about the problem  of demining and how the state solves it - ZN.ua">
            <a:extLst>
              <a:ext uri="{FF2B5EF4-FFF2-40B4-BE49-F238E27FC236}">
                <a16:creationId xmlns:a16="http://schemas.microsoft.com/office/drawing/2014/main" id="{EA0021D1-5A7E-A1E3-0DE2-DE4DF480E5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38CF4C3-267D-8CF9-29D8-D44223895330}"/>
              </a:ext>
            </a:extLst>
          </p:cNvPr>
          <p:cNvSpPr txBox="1"/>
          <p:nvPr/>
        </p:nvSpPr>
        <p:spPr>
          <a:xfrm>
            <a:off x="1828800" y="330200"/>
            <a:ext cx="9194800" cy="584775"/>
          </a:xfrm>
          <a:prstGeom prst="rect">
            <a:avLst/>
          </a:prstGeom>
          <a:solidFill>
            <a:schemeClr val="bg1"/>
          </a:solidFill>
        </p:spPr>
        <p:txBody>
          <a:bodyPr wrap="square">
            <a:spAutoFit/>
          </a:bodyPr>
          <a:lstStyle/>
          <a:p>
            <a:pPr algn="ctr"/>
            <a:r>
              <a:rPr lang="en-GB" sz="1600" b="1" i="0" u="none" strike="noStrike" dirty="0">
                <a:solidFill>
                  <a:srgbClr val="1A1B1B"/>
                </a:solidFill>
                <a:effectLst/>
                <a:latin typeface="Montserrat" pitchFamily="2" charset="77"/>
              </a:rPr>
              <a:t>Ukraine is currently the most mined country in the world since the WWII- </a:t>
            </a:r>
            <a:endParaRPr lang="en-GB" sz="1600" b="1" i="0" u="none" strike="noStrike" dirty="0">
              <a:solidFill>
                <a:srgbClr val="040C28"/>
              </a:solidFill>
              <a:effectLst/>
              <a:latin typeface="Montserrat" pitchFamily="2" charset="77"/>
            </a:endParaRPr>
          </a:p>
          <a:p>
            <a:pPr algn="ctr"/>
            <a:r>
              <a:rPr lang="en-GB" sz="1600" b="1" i="0" u="none" strike="noStrike" dirty="0">
                <a:solidFill>
                  <a:srgbClr val="040C28"/>
                </a:solidFill>
                <a:effectLst/>
                <a:latin typeface="Montserrat" pitchFamily="2" charset="77"/>
              </a:rPr>
              <a:t>174,000 square km of the mined territory.</a:t>
            </a:r>
            <a:endParaRPr lang="en" sz="1600" b="1" dirty="0">
              <a:latin typeface="Montserrat" pitchFamily="2" charset="77"/>
            </a:endParaRPr>
          </a:p>
        </p:txBody>
      </p:sp>
    </p:spTree>
    <p:extLst>
      <p:ext uri="{BB962C8B-B14F-4D97-AF65-F5344CB8AC3E}">
        <p14:creationId xmlns:p14="http://schemas.microsoft.com/office/powerpoint/2010/main" val="819955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field is covered with craters left by the shelling close to Izium, Kharkiv region, Ukraine, Tuesday, Sept. 13, 2022. (Kostiantyn Liberov—AP)">
            <a:extLst>
              <a:ext uri="{FF2B5EF4-FFF2-40B4-BE49-F238E27FC236}">
                <a16:creationId xmlns:a16="http://schemas.microsoft.com/office/drawing/2014/main" id="{55E724CA-F995-AE62-9370-2ECECE5979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148"/>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F5439FA-F920-32BA-7D43-14C47D5ACF84}"/>
              </a:ext>
            </a:extLst>
          </p:cNvPr>
          <p:cNvSpPr txBox="1"/>
          <p:nvPr/>
        </p:nvSpPr>
        <p:spPr>
          <a:xfrm>
            <a:off x="624416" y="6409851"/>
            <a:ext cx="8518769" cy="235898"/>
          </a:xfrm>
          <a:prstGeom prst="rect">
            <a:avLst/>
          </a:prstGeom>
          <a:solidFill>
            <a:schemeClr val="bg1">
              <a:lumMod val="85000"/>
            </a:schemeClr>
          </a:solidFill>
        </p:spPr>
        <p:txBody>
          <a:bodyPr wrap="square">
            <a:spAutoFit/>
          </a:bodyPr>
          <a:lstStyle/>
          <a:p>
            <a:r>
              <a:rPr lang="en" sz="933" dirty="0">
                <a:latin typeface="Century Gothic" panose="020B0502020202020204" pitchFamily="34" charset="0"/>
                <a:ea typeface="Baskerville" panose="02020502070401020303" pitchFamily="18" charset="0"/>
              </a:rPr>
              <a:t>A field is covered with craters left by the shelling close to </a:t>
            </a:r>
            <a:r>
              <a:rPr lang="en" sz="933" dirty="0" err="1">
                <a:latin typeface="Century Gothic" panose="020B0502020202020204" pitchFamily="34" charset="0"/>
                <a:ea typeface="Baskerville" panose="02020502070401020303" pitchFamily="18" charset="0"/>
              </a:rPr>
              <a:t>Izium</a:t>
            </a:r>
            <a:r>
              <a:rPr lang="en" sz="933" dirty="0">
                <a:latin typeface="Century Gothic" panose="020B0502020202020204" pitchFamily="34" charset="0"/>
                <a:ea typeface="Baskerville" panose="02020502070401020303" pitchFamily="18" charset="0"/>
              </a:rPr>
              <a:t>, </a:t>
            </a:r>
            <a:r>
              <a:rPr lang="en" sz="933" dirty="0" err="1">
                <a:latin typeface="Century Gothic" panose="020B0502020202020204" pitchFamily="34" charset="0"/>
                <a:ea typeface="Baskerville" panose="02020502070401020303" pitchFamily="18" charset="0"/>
              </a:rPr>
              <a:t>Kharkiv</a:t>
            </a:r>
            <a:r>
              <a:rPr lang="en" sz="933" dirty="0">
                <a:latin typeface="Century Gothic" panose="020B0502020202020204" pitchFamily="34" charset="0"/>
                <a:ea typeface="Baskerville" panose="02020502070401020303" pitchFamily="18" charset="0"/>
              </a:rPr>
              <a:t> region, Ukraine, Tuesday, Sept. 13, 2022.</a:t>
            </a:r>
            <a:endParaRPr lang="ru-UA" sz="933" dirty="0">
              <a:latin typeface="Century Gothic" panose="020B0502020202020204" pitchFamily="34" charset="0"/>
              <a:ea typeface="Baskerville" panose="02020502070401020303" pitchFamily="18" charset="0"/>
            </a:endParaRPr>
          </a:p>
        </p:txBody>
      </p:sp>
      <p:sp>
        <p:nvSpPr>
          <p:cNvPr id="6" name="TextBox 5">
            <a:extLst>
              <a:ext uri="{FF2B5EF4-FFF2-40B4-BE49-F238E27FC236}">
                <a16:creationId xmlns:a16="http://schemas.microsoft.com/office/drawing/2014/main" id="{838CF4C3-267D-8CF9-29D8-D44223895330}"/>
              </a:ext>
            </a:extLst>
          </p:cNvPr>
          <p:cNvSpPr txBox="1"/>
          <p:nvPr/>
        </p:nvSpPr>
        <p:spPr>
          <a:xfrm>
            <a:off x="1113183" y="278872"/>
            <a:ext cx="10694504" cy="707886"/>
          </a:xfrm>
          <a:prstGeom prst="rect">
            <a:avLst/>
          </a:prstGeom>
          <a:solidFill>
            <a:schemeClr val="bg1">
              <a:lumMod val="95000"/>
            </a:schemeClr>
          </a:solidFill>
        </p:spPr>
        <p:txBody>
          <a:bodyPr wrap="square">
            <a:spAutoFit/>
          </a:bodyPr>
          <a:lstStyle/>
          <a:p>
            <a:pPr algn="ctr"/>
            <a:r>
              <a:rPr lang="en-GB" sz="2000" b="1" dirty="0">
                <a:effectLst/>
                <a:latin typeface="Montserrat" pitchFamily="2" charset="77"/>
              </a:rPr>
              <a:t>30% of Ukraine’s agricultural land was uncultivated in 2023 due to explosives contamination.</a:t>
            </a:r>
          </a:p>
        </p:txBody>
      </p:sp>
    </p:spTree>
    <p:extLst>
      <p:ext uri="{BB962C8B-B14F-4D97-AF65-F5344CB8AC3E}">
        <p14:creationId xmlns:p14="http://schemas.microsoft.com/office/powerpoint/2010/main" val="198182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4C0612-C1ED-BAA6-E8C3-B664698A9333}"/>
              </a:ext>
            </a:extLst>
          </p:cNvPr>
          <p:cNvSpPr txBox="1"/>
          <p:nvPr/>
        </p:nvSpPr>
        <p:spPr>
          <a:xfrm>
            <a:off x="3048000" y="2704847"/>
            <a:ext cx="6096000" cy="1479508"/>
          </a:xfrm>
          <a:prstGeom prst="rect">
            <a:avLst/>
          </a:prstGeom>
          <a:noFill/>
        </p:spPr>
        <p:txBody>
          <a:bodyPr wrap="square">
            <a:spAutoFit/>
          </a:bodyPr>
          <a:lstStyle/>
          <a:p>
            <a:pPr>
              <a:lnSpc>
                <a:spcPts val="2799"/>
              </a:lnSpc>
              <a:spcBef>
                <a:spcPct val="0"/>
              </a:spcBef>
            </a:pPr>
            <a:r>
              <a:rPr lang="en" sz="1200" dirty="0">
                <a:solidFill>
                  <a:srgbClr val="FFFFFF"/>
                </a:solidFill>
                <a:latin typeface="Cormorant Garamond Bold"/>
              </a:rPr>
              <a:t>On April 29, 2022, the Cabinet of Ministers of Ukraine approved changes to the Procedure for determining damage and losses caused to Ukraine as a result of the armed aggression of the Russian Federation, and expanded the directions by which damage caused to the environment of Ukraine will be determined.</a:t>
            </a:r>
          </a:p>
        </p:txBody>
      </p:sp>
      <p:sp>
        <p:nvSpPr>
          <p:cNvPr id="7" name="TextBox 6">
            <a:extLst>
              <a:ext uri="{FF2B5EF4-FFF2-40B4-BE49-F238E27FC236}">
                <a16:creationId xmlns:a16="http://schemas.microsoft.com/office/drawing/2014/main" id="{59B59F4A-AC5C-32DE-2165-5BDD4D13AF0D}"/>
              </a:ext>
            </a:extLst>
          </p:cNvPr>
          <p:cNvSpPr txBox="1"/>
          <p:nvPr/>
        </p:nvSpPr>
        <p:spPr>
          <a:xfrm>
            <a:off x="1389321" y="2381694"/>
            <a:ext cx="184731" cy="235898"/>
          </a:xfrm>
          <a:prstGeom prst="rect">
            <a:avLst/>
          </a:prstGeom>
          <a:noFill/>
        </p:spPr>
        <p:txBody>
          <a:bodyPr wrap="none" rtlCol="0">
            <a:spAutoFit/>
          </a:bodyPr>
          <a:lstStyle/>
          <a:p>
            <a:endParaRPr lang="ru-UA" sz="933" dirty="0"/>
          </a:p>
        </p:txBody>
      </p:sp>
      <p:pic>
        <p:nvPicPr>
          <p:cNvPr id="9218" name="Picture 2" descr="Q&amp;A with SEI's Harri Moora: Russia's attack against Ukraine has already  caused irreparable damage to the environment - SEI">
            <a:extLst>
              <a:ext uri="{FF2B5EF4-FFF2-40B4-BE49-F238E27FC236}">
                <a16:creationId xmlns:a16="http://schemas.microsoft.com/office/drawing/2014/main" id="{093265CA-E465-42E1-191B-5C4AA63A63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566" y="15601"/>
            <a:ext cx="11532433"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6D32A64-A3D9-9273-10BD-6CF1E7D438D4}"/>
              </a:ext>
            </a:extLst>
          </p:cNvPr>
          <p:cNvSpPr txBox="1"/>
          <p:nvPr/>
        </p:nvSpPr>
        <p:spPr>
          <a:xfrm>
            <a:off x="6096000" y="252228"/>
            <a:ext cx="5883966" cy="738664"/>
          </a:xfrm>
          <a:prstGeom prst="rect">
            <a:avLst/>
          </a:prstGeom>
          <a:solidFill>
            <a:schemeClr val="bg1">
              <a:lumMod val="85000"/>
            </a:schemeClr>
          </a:solidFill>
        </p:spPr>
        <p:txBody>
          <a:bodyPr wrap="square">
            <a:spAutoFit/>
          </a:bodyPr>
          <a:lstStyle/>
          <a:p>
            <a:pPr algn="l" rtl="0">
              <a:spcBef>
                <a:spcPts val="1200"/>
              </a:spcBef>
              <a:spcAft>
                <a:spcPts val="1200"/>
              </a:spcAft>
            </a:pPr>
            <a:r>
              <a:rPr lang="en-GB" b="1" dirty="0">
                <a:latin typeface="Montserrat" pitchFamily="2" charset="77"/>
              </a:rPr>
              <a:t>As of December 2024, g</a:t>
            </a:r>
            <a:r>
              <a:rPr lang="en-GB" sz="1400" b="1" i="0" u="none" strike="noStrike" dirty="0">
                <a:solidFill>
                  <a:srgbClr val="000000"/>
                </a:solidFill>
                <a:effectLst/>
                <a:latin typeface="Montserrat" pitchFamily="2" charset="77"/>
              </a:rPr>
              <a:t>reenhouse gas emissions linked to the warfare reached 175 million tons of CO2 equivalent = equals the CO2 emission </a:t>
            </a:r>
            <a:r>
              <a:rPr lang="en-US" b="1" dirty="0">
                <a:latin typeface="Montserrat" pitchFamily="2" charset="77"/>
              </a:rPr>
              <a:t>o</a:t>
            </a:r>
            <a:r>
              <a:rPr lang="en-GB" sz="1400" b="1" i="0" u="none" strike="noStrike" dirty="0">
                <a:solidFill>
                  <a:srgbClr val="000000"/>
                </a:solidFill>
                <a:effectLst/>
                <a:latin typeface="Montserrat" pitchFamily="2" charset="77"/>
              </a:rPr>
              <a:t>f a country like Belgium</a:t>
            </a:r>
          </a:p>
        </p:txBody>
      </p:sp>
      <p:sp>
        <p:nvSpPr>
          <p:cNvPr id="2" name="Google Shape;537;p7">
            <a:extLst>
              <a:ext uri="{FF2B5EF4-FFF2-40B4-BE49-F238E27FC236}">
                <a16:creationId xmlns:a16="http://schemas.microsoft.com/office/drawing/2014/main" id="{A02F2DFA-769A-1498-EE09-B2BBFFEDD7C0}"/>
              </a:ext>
            </a:extLst>
          </p:cNvPr>
          <p:cNvSpPr txBox="1"/>
          <p:nvPr/>
        </p:nvSpPr>
        <p:spPr>
          <a:xfrm>
            <a:off x="2243718" y="6076755"/>
            <a:ext cx="9736248" cy="400069"/>
          </a:xfrm>
          <a:prstGeom prst="rect">
            <a:avLst/>
          </a:prstGeom>
          <a:noFill/>
          <a:ln>
            <a:noFill/>
          </a:ln>
        </p:spPr>
        <p:txBody>
          <a:bodyPr spcFirstLastPara="1" wrap="square" lIns="91425" tIns="45700" rIns="91425" bIns="45700" anchor="t" anchorCtr="0">
            <a:spAutoFit/>
          </a:bodyPr>
          <a:lstStyle/>
          <a:p>
            <a:pPr fontAlgn="base"/>
            <a:r>
              <a:rPr lang="en-US" sz="2000" b="1" dirty="0">
                <a:solidFill>
                  <a:schemeClr val="bg1"/>
                </a:solidFill>
                <a:effectLst/>
                <a:latin typeface="Montserrat" pitchFamily="2" charset="77"/>
              </a:rPr>
              <a:t>No accountability measures for conflict-related emissions yet</a:t>
            </a:r>
            <a:endParaRPr lang="en-GB" sz="2000" b="1" dirty="0">
              <a:solidFill>
                <a:schemeClr val="bg1"/>
              </a:solidFill>
              <a:effectLst/>
              <a:latin typeface="Montserrat" pitchFamily="2" charset="77"/>
            </a:endParaRPr>
          </a:p>
        </p:txBody>
      </p:sp>
    </p:spTree>
    <p:extLst>
      <p:ext uri="{BB962C8B-B14F-4D97-AF65-F5344CB8AC3E}">
        <p14:creationId xmlns:p14="http://schemas.microsoft.com/office/powerpoint/2010/main" val="3713193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1"/>
          <p:cNvSpPr/>
          <p:nvPr/>
        </p:nvSpPr>
        <p:spPr>
          <a:xfrm>
            <a:off x="0" y="0"/>
            <a:ext cx="12192000" cy="6858000"/>
          </a:xfrm>
          <a:prstGeom prst="rect">
            <a:avLst/>
          </a:prstGeom>
          <a:solidFill>
            <a:srgbClr val="FFFFFF"/>
          </a:solidFill>
          <a:ln>
            <a:noFill/>
          </a:ln>
        </p:spPr>
        <p:txBody>
          <a:bodyPr spcFirstLastPara="1" wrap="square" lIns="121900" tIns="121900" rIns="121900" bIns="121900" anchor="ctr" anchorCtr="0">
            <a:noAutofit/>
          </a:bodyPr>
          <a:lstStyle/>
          <a:p>
            <a:pPr algn="ctr"/>
            <a:endParaRPr sz="1867">
              <a:latin typeface="Roboto"/>
              <a:ea typeface="Roboto"/>
              <a:cs typeface="Roboto"/>
              <a:sym typeface="Roboto"/>
            </a:endParaRPr>
          </a:p>
        </p:txBody>
      </p:sp>
      <p:sp>
        <p:nvSpPr>
          <p:cNvPr id="253" name="Google Shape;253;p41"/>
          <p:cNvSpPr txBox="1"/>
          <p:nvPr/>
        </p:nvSpPr>
        <p:spPr>
          <a:xfrm>
            <a:off x="392500" y="298967"/>
            <a:ext cx="11157600" cy="914800"/>
          </a:xfrm>
          <a:prstGeom prst="rect">
            <a:avLst/>
          </a:prstGeom>
          <a:noFill/>
          <a:ln>
            <a:noFill/>
          </a:ln>
        </p:spPr>
        <p:txBody>
          <a:bodyPr spcFirstLastPara="1" wrap="square" lIns="121900" tIns="121900" rIns="121900" bIns="121900" anchor="b" anchorCtr="0">
            <a:normAutofit/>
          </a:bodyPr>
          <a:lstStyle/>
          <a:p>
            <a:r>
              <a:rPr lang="en" sz="4000">
                <a:solidFill>
                  <a:srgbClr val="00517C"/>
                </a:solidFill>
                <a:latin typeface="Roboto Slab"/>
                <a:ea typeface="Roboto Slab"/>
                <a:cs typeface="Roboto Slab"/>
                <a:sym typeface="Roboto Slab"/>
              </a:rPr>
              <a:t>GHG emissions after 2 years of Russia’s war</a:t>
            </a:r>
            <a:endParaRPr sz="4000">
              <a:solidFill>
                <a:srgbClr val="00517C"/>
              </a:solidFill>
              <a:latin typeface="Roboto Slab"/>
              <a:ea typeface="Roboto Slab"/>
              <a:cs typeface="Roboto Slab"/>
              <a:sym typeface="Roboto Slab"/>
            </a:endParaRPr>
          </a:p>
        </p:txBody>
      </p:sp>
      <p:pic>
        <p:nvPicPr>
          <p:cNvPr id="254" name="Google Shape;254;p41"/>
          <p:cNvPicPr preferRelativeResize="0"/>
          <p:nvPr/>
        </p:nvPicPr>
        <p:blipFill>
          <a:blip r:embed="rId3">
            <a:alphaModFix/>
          </a:blip>
          <a:stretch>
            <a:fillRect/>
          </a:stretch>
        </p:blipFill>
        <p:spPr>
          <a:xfrm>
            <a:off x="649300" y="1600733"/>
            <a:ext cx="2826701" cy="4029200"/>
          </a:xfrm>
          <a:prstGeom prst="rect">
            <a:avLst/>
          </a:prstGeom>
          <a:noFill/>
          <a:ln>
            <a:noFill/>
          </a:ln>
        </p:spPr>
      </p:pic>
      <p:pic>
        <p:nvPicPr>
          <p:cNvPr id="255" name="Google Shape;255;p41"/>
          <p:cNvPicPr preferRelativeResize="0"/>
          <p:nvPr/>
        </p:nvPicPr>
        <p:blipFill rotWithShape="1">
          <a:blip r:embed="rId4">
            <a:alphaModFix/>
          </a:blip>
          <a:srcRect/>
          <a:stretch/>
        </p:blipFill>
        <p:spPr>
          <a:xfrm>
            <a:off x="3950867" y="1549167"/>
            <a:ext cx="7693835" cy="3496000"/>
          </a:xfrm>
          <a:prstGeom prst="rect">
            <a:avLst/>
          </a:prstGeom>
          <a:noFill/>
          <a:ln>
            <a:noFill/>
          </a:ln>
        </p:spPr>
      </p:pic>
      <p:pic>
        <p:nvPicPr>
          <p:cNvPr id="256" name="Google Shape;256;p41"/>
          <p:cNvPicPr preferRelativeResize="0"/>
          <p:nvPr/>
        </p:nvPicPr>
        <p:blipFill>
          <a:blip r:embed="rId5">
            <a:alphaModFix/>
          </a:blip>
          <a:stretch>
            <a:fillRect/>
          </a:stretch>
        </p:blipFill>
        <p:spPr>
          <a:xfrm>
            <a:off x="649300" y="5774218"/>
            <a:ext cx="1300736" cy="487759"/>
          </a:xfrm>
          <a:prstGeom prst="rect">
            <a:avLst/>
          </a:prstGeom>
          <a:noFill/>
          <a:ln>
            <a:noFill/>
          </a:ln>
        </p:spPr>
      </p:pic>
      <p:pic>
        <p:nvPicPr>
          <p:cNvPr id="257" name="Google Shape;257;p41"/>
          <p:cNvPicPr preferRelativeResize="0"/>
          <p:nvPr/>
        </p:nvPicPr>
        <p:blipFill>
          <a:blip r:embed="rId6">
            <a:alphaModFix/>
          </a:blip>
          <a:stretch>
            <a:fillRect/>
          </a:stretch>
        </p:blipFill>
        <p:spPr>
          <a:xfrm>
            <a:off x="2175266" y="5779085"/>
            <a:ext cx="1300733" cy="47803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A map of Ukraine's power stations and energy grid - Investment Monitor">
            <a:extLst>
              <a:ext uri="{FF2B5EF4-FFF2-40B4-BE49-F238E27FC236}">
                <a16:creationId xmlns:a16="http://schemas.microsoft.com/office/drawing/2014/main" id="{73380209-F237-0997-CBBA-D2E1FF5019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84" r="-1" b="-1"/>
          <a:stretch/>
        </p:blipFill>
        <p:spPr bwMode="auto">
          <a:xfrm>
            <a:off x="0" y="0"/>
            <a:ext cx="12191999" cy="760608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E55B150-AFBC-0FB3-61CC-46AD7538E599}"/>
              </a:ext>
            </a:extLst>
          </p:cNvPr>
          <p:cNvSpPr>
            <a:spLocks noGrp="1"/>
          </p:cNvSpPr>
          <p:nvPr>
            <p:ph type="ctrTitle"/>
          </p:nvPr>
        </p:nvSpPr>
        <p:spPr>
          <a:xfrm>
            <a:off x="838200" y="365125"/>
            <a:ext cx="3822189" cy="1899912"/>
          </a:xfrm>
        </p:spPr>
        <p:txBody>
          <a:bodyPr vert="horz" lIns="91440" tIns="45720" rIns="91440" bIns="45720" rtlCol="0" anchor="ctr">
            <a:normAutofit/>
          </a:bodyPr>
          <a:lstStyle/>
          <a:p>
            <a:pPr algn="l">
              <a:lnSpc>
                <a:spcPct val="90000"/>
              </a:lnSpc>
              <a:spcBef>
                <a:spcPct val="0"/>
              </a:spcBef>
            </a:pPr>
            <a:br>
              <a:rPr lang="en-US" sz="1000" i="0" u="none" strike="noStrike" kern="1200" dirty="0">
                <a:solidFill>
                  <a:schemeClr val="tx1"/>
                </a:solidFill>
                <a:effectLst/>
                <a:latin typeface="+mj-lt"/>
                <a:ea typeface="+mj-ea"/>
                <a:cs typeface="+mj-cs"/>
              </a:rPr>
            </a:br>
            <a:br>
              <a:rPr lang="en-US" sz="1000" i="0" u="none" strike="noStrike" kern="1200" dirty="0">
                <a:solidFill>
                  <a:schemeClr val="tx1"/>
                </a:solidFill>
                <a:effectLst/>
                <a:latin typeface="+mj-lt"/>
                <a:ea typeface="+mj-ea"/>
                <a:cs typeface="+mj-cs"/>
              </a:rPr>
            </a:br>
            <a:br>
              <a:rPr lang="en-US" sz="1000" i="0" u="none" strike="noStrike" kern="1200" dirty="0">
                <a:solidFill>
                  <a:schemeClr val="tx1"/>
                </a:solidFill>
                <a:effectLst/>
                <a:latin typeface="+mj-lt"/>
                <a:ea typeface="+mj-ea"/>
                <a:cs typeface="+mj-cs"/>
              </a:rPr>
            </a:br>
            <a:br>
              <a:rPr lang="en-US" sz="1000" i="0" u="none" strike="noStrike" kern="1200" dirty="0">
                <a:solidFill>
                  <a:schemeClr val="tx1"/>
                </a:solidFill>
                <a:effectLst/>
                <a:latin typeface="+mj-lt"/>
                <a:ea typeface="+mj-ea"/>
                <a:cs typeface="+mj-cs"/>
              </a:rPr>
            </a:br>
            <a:br>
              <a:rPr lang="en-US" sz="1000" i="0" u="none" strike="noStrike" kern="1200" dirty="0">
                <a:solidFill>
                  <a:schemeClr val="tx1"/>
                </a:solidFill>
                <a:effectLst/>
                <a:latin typeface="+mj-lt"/>
                <a:ea typeface="+mj-ea"/>
                <a:cs typeface="+mj-cs"/>
              </a:rPr>
            </a:br>
            <a:br>
              <a:rPr lang="en-US" sz="1000" b="0" i="0" u="none" strike="noStrike" kern="1200" dirty="0">
                <a:solidFill>
                  <a:schemeClr val="tx1"/>
                </a:solidFill>
                <a:effectLst/>
                <a:highlight>
                  <a:srgbClr val="FFFFFF"/>
                </a:highlight>
                <a:latin typeface="+mj-lt"/>
                <a:ea typeface="+mj-ea"/>
                <a:cs typeface="+mj-cs"/>
              </a:rPr>
            </a:br>
            <a:br>
              <a:rPr lang="en-US" sz="1000" b="0" i="0" u="none" strike="noStrike" kern="1200" dirty="0">
                <a:solidFill>
                  <a:schemeClr val="tx1"/>
                </a:solidFill>
                <a:effectLst/>
                <a:highlight>
                  <a:srgbClr val="FFFFFF"/>
                </a:highlight>
                <a:latin typeface="+mj-lt"/>
                <a:ea typeface="+mj-ea"/>
                <a:cs typeface="+mj-cs"/>
              </a:rPr>
            </a:br>
            <a:br>
              <a:rPr lang="en-US" sz="1000" i="0" u="none" strike="noStrike" kern="1200" dirty="0">
                <a:solidFill>
                  <a:schemeClr val="tx1"/>
                </a:solidFill>
                <a:effectLst/>
                <a:latin typeface="+mj-lt"/>
                <a:ea typeface="+mj-ea"/>
                <a:cs typeface="+mj-cs"/>
              </a:rPr>
            </a:br>
            <a:br>
              <a:rPr lang="en-US" sz="1000" i="0" u="none" strike="noStrike" kern="1200" dirty="0">
                <a:solidFill>
                  <a:schemeClr val="tx1"/>
                </a:solidFill>
                <a:effectLst/>
                <a:latin typeface="+mj-lt"/>
                <a:ea typeface="+mj-ea"/>
                <a:cs typeface="+mj-cs"/>
              </a:rPr>
            </a:br>
            <a:br>
              <a:rPr lang="en-US" sz="1000" i="0" u="none" strike="noStrike" kern="1200" dirty="0">
                <a:solidFill>
                  <a:schemeClr val="tx1"/>
                </a:solidFill>
                <a:effectLst/>
                <a:latin typeface="+mj-lt"/>
                <a:ea typeface="+mj-ea"/>
                <a:cs typeface="+mj-cs"/>
              </a:rPr>
            </a:br>
            <a:br>
              <a:rPr lang="en-US" sz="1000" i="0" u="none" strike="noStrike" kern="1200" dirty="0">
                <a:solidFill>
                  <a:schemeClr val="tx1"/>
                </a:solidFill>
                <a:effectLst/>
                <a:latin typeface="+mj-lt"/>
                <a:ea typeface="+mj-ea"/>
                <a:cs typeface="+mj-cs"/>
              </a:rPr>
            </a:br>
            <a:endParaRPr lang="en-US" sz="1000" kern="1200" dirty="0">
              <a:solidFill>
                <a:schemeClr val="tx1"/>
              </a:solidFill>
              <a:latin typeface="+mj-lt"/>
              <a:ea typeface="+mj-ea"/>
              <a:cs typeface="+mj-cs"/>
            </a:endParaRPr>
          </a:p>
        </p:txBody>
      </p:sp>
      <p:sp>
        <p:nvSpPr>
          <p:cNvPr id="4" name="TextBox 3">
            <a:extLst>
              <a:ext uri="{FF2B5EF4-FFF2-40B4-BE49-F238E27FC236}">
                <a16:creationId xmlns:a16="http://schemas.microsoft.com/office/drawing/2014/main" id="{796623C0-D7DE-87F5-193A-544E4AD05DF0}"/>
              </a:ext>
            </a:extLst>
          </p:cNvPr>
          <p:cNvSpPr txBox="1"/>
          <p:nvPr/>
        </p:nvSpPr>
        <p:spPr>
          <a:xfrm>
            <a:off x="7684218" y="3013501"/>
            <a:ext cx="3789624" cy="923330"/>
          </a:xfrm>
          <a:prstGeom prst="rect">
            <a:avLst/>
          </a:prstGeom>
          <a:solidFill>
            <a:schemeClr val="bg1">
              <a:lumMod val="95000"/>
              <a:alpha val="96000"/>
            </a:schemeClr>
          </a:solidFill>
          <a:ln>
            <a:solidFill>
              <a:srgbClr val="C00000"/>
            </a:solidFill>
          </a:ln>
        </p:spPr>
        <p:txBody>
          <a:bodyPr wrap="square">
            <a:spAutoFit/>
          </a:bodyPr>
          <a:lstStyle/>
          <a:p>
            <a:r>
              <a:rPr lang="en-GB" sz="1800" b="1" i="0" u="none" strike="noStrike" dirty="0">
                <a:solidFill>
                  <a:srgbClr val="C00000"/>
                </a:solidFill>
                <a:effectLst/>
                <a:latin typeface="Montserrat" pitchFamily="2" charset="77"/>
              </a:rPr>
              <a:t>    </a:t>
            </a:r>
          </a:p>
          <a:p>
            <a:r>
              <a:rPr lang="en-GB" sz="1800" b="1" dirty="0">
                <a:solidFill>
                  <a:srgbClr val="C00000"/>
                </a:solidFill>
                <a:latin typeface="Montserrat" pitchFamily="2" charset="77"/>
              </a:rPr>
              <a:t>     </a:t>
            </a:r>
            <a:r>
              <a:rPr lang="en-GB" sz="2400" b="1" i="0" u="none" strike="noStrike" dirty="0">
                <a:solidFill>
                  <a:srgbClr val="C00000"/>
                </a:solidFill>
                <a:effectLst/>
                <a:latin typeface="Montserrat" pitchFamily="2" charset="77"/>
              </a:rPr>
              <a:t>Energy as </a:t>
            </a:r>
            <a:r>
              <a:rPr lang="en-GB" sz="2400" b="1" dirty="0">
                <a:solidFill>
                  <a:srgbClr val="C00000"/>
                </a:solidFill>
                <a:latin typeface="Montserrat" pitchFamily="2" charset="77"/>
              </a:rPr>
              <a:t>Target</a:t>
            </a:r>
          </a:p>
          <a:p>
            <a:endParaRPr lang="en-GB" sz="1200" b="1" dirty="0">
              <a:latin typeface="Montserrat" pitchFamily="2" charset="77"/>
            </a:endParaRPr>
          </a:p>
        </p:txBody>
      </p:sp>
      <p:sp>
        <p:nvSpPr>
          <p:cNvPr id="6" name="Subtitle 2">
            <a:extLst>
              <a:ext uri="{FF2B5EF4-FFF2-40B4-BE49-F238E27FC236}">
                <a16:creationId xmlns:a16="http://schemas.microsoft.com/office/drawing/2014/main" id="{2EB29C9A-B189-D326-0462-C281CAA32C67}"/>
              </a:ext>
            </a:extLst>
          </p:cNvPr>
          <p:cNvSpPr txBox="1">
            <a:spLocks/>
          </p:cNvSpPr>
          <p:nvPr/>
        </p:nvSpPr>
        <p:spPr>
          <a:xfrm>
            <a:off x="0" y="5993703"/>
            <a:ext cx="12594896" cy="864297"/>
          </a:xfrm>
          <a:prstGeom prst="rect">
            <a:avLst/>
          </a:prstGeom>
          <a:solidFill>
            <a:schemeClr val="bg1"/>
          </a:solid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ctr" rtl="0">
              <a:lnSpc>
                <a:spcPct val="120000"/>
              </a:lnSpc>
              <a:spcBef>
                <a:spcPts val="0"/>
              </a:spcBef>
              <a:spcAft>
                <a:spcPts val="0"/>
              </a:spcAft>
              <a:buClr>
                <a:schemeClr val="dk1"/>
              </a:buClr>
              <a:buSzPts val="2400"/>
              <a:buFont typeface="Arial"/>
              <a:buNone/>
              <a:defRPr sz="2400" b="0" i="0" u="none" strike="noStrike" cap="none">
                <a:solidFill>
                  <a:schemeClr val="dk1"/>
                </a:solidFill>
                <a:latin typeface="Montserrat"/>
                <a:ea typeface="Montserrat"/>
                <a:cs typeface="Montserrat"/>
                <a:sym typeface="Montserrat"/>
              </a:defRPr>
            </a:lvl1pPr>
            <a:lvl2pPr marL="914400" marR="0" lvl="1" indent="-228600" algn="ctr" rtl="0">
              <a:lnSpc>
                <a:spcPct val="120000"/>
              </a:lnSpc>
              <a:spcBef>
                <a:spcPts val="600"/>
              </a:spcBef>
              <a:spcAft>
                <a:spcPts val="0"/>
              </a:spcAft>
              <a:buClr>
                <a:schemeClr val="dk1"/>
              </a:buClr>
              <a:buSzPts val="2000"/>
              <a:buFont typeface="Arial"/>
              <a:buNone/>
              <a:defRPr sz="2000" b="0" i="0" u="none" strike="noStrike" cap="none">
                <a:solidFill>
                  <a:schemeClr val="dk1"/>
                </a:solidFill>
                <a:latin typeface="Montserrat"/>
                <a:ea typeface="Montserrat"/>
                <a:cs typeface="Montserrat"/>
                <a:sym typeface="Montserrat"/>
              </a:defRPr>
            </a:lvl2pPr>
            <a:lvl3pPr marL="1371600" marR="0" lvl="2" indent="-228600" algn="ctr" rtl="0">
              <a:lnSpc>
                <a:spcPct val="120000"/>
              </a:lnSpc>
              <a:spcBef>
                <a:spcPts val="600"/>
              </a:spcBef>
              <a:spcAft>
                <a:spcPts val="0"/>
              </a:spcAft>
              <a:buClr>
                <a:schemeClr val="dk1"/>
              </a:buClr>
              <a:buSzPts val="1800"/>
              <a:buFont typeface="Arial"/>
              <a:buNone/>
              <a:defRPr sz="1800" b="0" i="0" u="none" strike="noStrike" cap="none">
                <a:solidFill>
                  <a:schemeClr val="dk1"/>
                </a:solidFill>
                <a:latin typeface="Montserrat"/>
                <a:ea typeface="Montserrat"/>
                <a:cs typeface="Montserrat"/>
                <a:sym typeface="Montserrat"/>
              </a:defRPr>
            </a:lvl3pPr>
            <a:lvl4pPr marL="1828800" marR="0" lvl="3" indent="-228600" algn="ctr" rtl="0">
              <a:lnSpc>
                <a:spcPct val="120000"/>
              </a:lnSpc>
              <a:spcBef>
                <a:spcPts val="600"/>
              </a:spcBef>
              <a:spcAft>
                <a:spcPts val="0"/>
              </a:spcAft>
              <a:buClr>
                <a:schemeClr val="dk1"/>
              </a:buClr>
              <a:buSzPts val="1600"/>
              <a:buFont typeface="Arial"/>
              <a:buNone/>
              <a:defRPr sz="1600" b="0" i="0" u="none" strike="noStrike" cap="none">
                <a:solidFill>
                  <a:schemeClr val="dk1"/>
                </a:solidFill>
                <a:latin typeface="Montserrat"/>
                <a:ea typeface="Montserrat"/>
                <a:cs typeface="Montserrat"/>
                <a:sym typeface="Montserrat"/>
              </a:defRPr>
            </a:lvl4pPr>
            <a:lvl5pPr marL="2286000" marR="0" lvl="4" indent="-228600" algn="ctr" rtl="0">
              <a:lnSpc>
                <a:spcPct val="120000"/>
              </a:lnSpc>
              <a:spcBef>
                <a:spcPts val="600"/>
              </a:spcBef>
              <a:spcAft>
                <a:spcPts val="0"/>
              </a:spcAft>
              <a:buClr>
                <a:schemeClr val="dk1"/>
              </a:buClr>
              <a:buSzPts val="1600"/>
              <a:buFont typeface="Arial"/>
              <a:buNone/>
              <a:defRPr sz="1600" b="0" i="0" u="none" strike="noStrike" cap="none">
                <a:solidFill>
                  <a:schemeClr val="dk1"/>
                </a:solidFill>
                <a:latin typeface="Montserrat"/>
                <a:ea typeface="Montserrat"/>
                <a:cs typeface="Montserrat"/>
                <a:sym typeface="Montserrat"/>
              </a:defRPr>
            </a:lvl5pPr>
            <a:lvl6pPr marL="2743200" marR="0" lvl="5" indent="-342900" algn="ctr" rtl="0">
              <a:lnSpc>
                <a:spcPct val="90000"/>
              </a:lnSpc>
              <a:spcBef>
                <a:spcPts val="600"/>
              </a:spcBef>
              <a:spcAft>
                <a:spcPts val="0"/>
              </a:spcAft>
              <a:buClr>
                <a:schemeClr val="dk1"/>
              </a:buClr>
              <a:buSzPts val="1600"/>
              <a:buFont typeface="Arial"/>
              <a:buNone/>
              <a:defRPr sz="1600" b="0" i="0" u="none" strike="noStrike" cap="none">
                <a:solidFill>
                  <a:schemeClr val="dk1"/>
                </a:solidFill>
                <a:latin typeface="Montserrat"/>
                <a:ea typeface="Montserrat"/>
                <a:cs typeface="Montserrat"/>
                <a:sym typeface="Montserrat"/>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Montserrat"/>
                <a:ea typeface="Montserrat"/>
                <a:cs typeface="Montserrat"/>
                <a:sym typeface="Montserrat"/>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Montserrat"/>
                <a:ea typeface="Montserrat"/>
                <a:cs typeface="Montserrat"/>
                <a:sym typeface="Montserrat"/>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Montserrat"/>
                <a:ea typeface="Montserrat"/>
                <a:cs typeface="Montserrat"/>
                <a:sym typeface="Montserrat"/>
              </a:defRPr>
            </a:lvl9pPr>
          </a:lstStyle>
          <a:p>
            <a:r>
              <a:rPr lang="en-GB" sz="1800" b="1" dirty="0">
                <a:solidFill>
                  <a:schemeClr val="tx1"/>
                </a:solidFill>
                <a:latin typeface="Montserrat" pitchFamily="2" charset="77"/>
              </a:rPr>
              <a:t>Prior 2022, Ukraine could generate up to 32 GW of power, with actual generation around 25 GW. Today, Ukraine struggles to produce </a:t>
            </a:r>
            <a:r>
              <a:rPr lang="en-GB" sz="1800" b="1" dirty="0">
                <a:solidFill>
                  <a:srgbClr val="C00000"/>
                </a:solidFill>
                <a:latin typeface="Montserrat" pitchFamily="2" charset="77"/>
              </a:rPr>
              <a:t>9 GW.</a:t>
            </a:r>
          </a:p>
          <a:p>
            <a:pPr algn="l"/>
            <a:endParaRPr lang="en-GB" sz="2000" b="1" dirty="0">
              <a:solidFill>
                <a:srgbClr val="C00000"/>
              </a:solidFill>
              <a:latin typeface="Source Serif Pro" panose="02040603050405020204" pitchFamily="18" charset="0"/>
            </a:endParaRPr>
          </a:p>
          <a:p>
            <a:pPr algn="l"/>
            <a:r>
              <a:rPr lang="en-GB" sz="2000" dirty="0">
                <a:solidFill>
                  <a:srgbClr val="000000"/>
                </a:solidFill>
                <a:latin typeface="Montserrat" pitchFamily="2" charset="77"/>
              </a:rPr>
              <a:t> </a:t>
            </a:r>
            <a:endParaRPr lang="en-UA" sz="2000" dirty="0">
              <a:latin typeface="Montserrat" pitchFamily="2" charset="77"/>
            </a:endParaRPr>
          </a:p>
        </p:txBody>
      </p:sp>
      <p:sp>
        <p:nvSpPr>
          <p:cNvPr id="7" name="TextBox 6">
            <a:extLst>
              <a:ext uri="{FF2B5EF4-FFF2-40B4-BE49-F238E27FC236}">
                <a16:creationId xmlns:a16="http://schemas.microsoft.com/office/drawing/2014/main" id="{58500902-820F-AD2A-1A75-D7D26C3A3766}"/>
              </a:ext>
            </a:extLst>
          </p:cNvPr>
          <p:cNvSpPr txBox="1"/>
          <p:nvPr/>
        </p:nvSpPr>
        <p:spPr>
          <a:xfrm>
            <a:off x="0" y="237172"/>
            <a:ext cx="12192000" cy="1200329"/>
          </a:xfrm>
          <a:prstGeom prst="rect">
            <a:avLst/>
          </a:prstGeom>
          <a:solidFill>
            <a:schemeClr val="bg1"/>
          </a:solidFill>
        </p:spPr>
        <p:txBody>
          <a:bodyPr wrap="square">
            <a:spAutoFit/>
          </a:bodyPr>
          <a:lstStyle/>
          <a:p>
            <a:pPr algn="ctr"/>
            <a:r>
              <a:rPr lang="en-GB" sz="1800" b="1" dirty="0">
                <a:latin typeface="Montserrat" pitchFamily="2" charset="77"/>
              </a:rPr>
              <a:t>Since 2022,  Russian armed forces has been deliberately targeting energy infrastructure facilities.</a:t>
            </a:r>
          </a:p>
          <a:p>
            <a:pPr algn="ctr"/>
            <a:endParaRPr lang="en-GB" sz="1800" b="1" dirty="0">
              <a:latin typeface="Montserrat" pitchFamily="2" charset="77"/>
            </a:endParaRPr>
          </a:p>
          <a:p>
            <a:pPr algn="ctr"/>
            <a:r>
              <a:rPr lang="en-GB" sz="1800" b="1" i="0" u="none" strike="noStrike" dirty="0">
                <a:solidFill>
                  <a:srgbClr val="333333"/>
                </a:solidFill>
                <a:effectLst/>
                <a:latin typeface="Montserrat" pitchFamily="2" charset="77"/>
              </a:rPr>
              <a:t>2022 – 2023 - </a:t>
            </a:r>
            <a:r>
              <a:rPr lang="en-US" sz="1800" b="1" i="0" u="none" strike="noStrike" dirty="0">
                <a:solidFill>
                  <a:srgbClr val="333333"/>
                </a:solidFill>
                <a:effectLst/>
                <a:latin typeface="Montserrat" pitchFamily="2" charset="77"/>
              </a:rPr>
              <a:t>targeted </a:t>
            </a:r>
            <a:r>
              <a:rPr lang="en-GB" sz="1800" b="1" i="0" u="none" strike="noStrike" dirty="0">
                <a:solidFill>
                  <a:srgbClr val="333333"/>
                </a:solidFill>
                <a:effectLst/>
                <a:latin typeface="Montserrat" pitchFamily="2" charset="77"/>
              </a:rPr>
              <a:t>attacks on the distribution systems </a:t>
            </a:r>
          </a:p>
          <a:p>
            <a:pPr algn="ctr"/>
            <a:r>
              <a:rPr lang="en-GB" sz="1800" b="1" i="0" u="none" strike="noStrike" dirty="0">
                <a:solidFill>
                  <a:srgbClr val="333333"/>
                </a:solidFill>
                <a:effectLst/>
                <a:latin typeface="Montserrat" pitchFamily="2" charset="77"/>
              </a:rPr>
              <a:t>2024 - strategic attacks on power plants</a:t>
            </a:r>
            <a:endParaRPr lang="en-GB" sz="1800" b="1" dirty="0">
              <a:effectLst/>
              <a:latin typeface="Montserrat" pitchFamily="2" charset="77"/>
            </a:endParaRPr>
          </a:p>
        </p:txBody>
      </p:sp>
    </p:spTree>
    <p:extLst>
      <p:ext uri="{BB962C8B-B14F-4D97-AF65-F5344CB8AC3E}">
        <p14:creationId xmlns:p14="http://schemas.microsoft.com/office/powerpoint/2010/main" val="3403879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3" name="Rectangle 3082">
            <a:extLst>
              <a:ext uri="{FF2B5EF4-FFF2-40B4-BE49-F238E27FC236}">
                <a16:creationId xmlns:a16="http://schemas.microsoft.com/office/drawing/2014/main" id="{D880886B-02ED-4317-9236-CB60C22CF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69CDC998-BD5E-0D78-9F7F-F4DFD639502E}"/>
              </a:ext>
            </a:extLst>
          </p:cNvPr>
          <p:cNvSpPr txBox="1">
            <a:spLocks/>
          </p:cNvSpPr>
          <p:nvPr/>
        </p:nvSpPr>
        <p:spPr>
          <a:xfrm>
            <a:off x="1008790" y="694075"/>
            <a:ext cx="10908792" cy="1203960"/>
          </a:xfrm>
          <a:prstGeom prst="rect">
            <a:avLst/>
          </a:prstGeom>
        </p:spPr>
        <p:txBody>
          <a:bodyPr spcFirstLastPara="1" vert="horz" lIns="91440" tIns="45720" rIns="91440" bIns="45720" rtlCol="0" anchor="ctr" anchorCtr="0">
            <a:normAutofit/>
          </a:bodyPr>
          <a:lstStyle>
            <a:lvl1pPr algn="ctr" defTabSz="914400" rtl="0" eaLnBrk="1" latinLnBrk="0" hangingPunct="1">
              <a:lnSpc>
                <a:spcPct val="90000"/>
              </a:lnSpc>
              <a:spcBef>
                <a:spcPct val="0"/>
              </a:spcBef>
              <a:buNone/>
              <a:defRPr lang="de-DE" sz="2400" b="1" i="0" u="none" strike="noStrike" kern="1200" cap="none" dirty="0">
                <a:solidFill>
                  <a:srgbClr val="0C0C0C"/>
                </a:solidFill>
                <a:latin typeface="Montserrat"/>
                <a:ea typeface="+mj-ea"/>
                <a:cs typeface="+mj-cs"/>
                <a:sym typeface="Arial"/>
              </a:defRPr>
            </a:lvl1pPr>
          </a:lstStyle>
          <a:p>
            <a:pPr marL="0" indent="0">
              <a:spcAft>
                <a:spcPts val="600"/>
              </a:spcAft>
            </a:pPr>
            <a:r>
              <a:rPr lang="en-US" sz="3200" kern="1200" dirty="0">
                <a:solidFill>
                  <a:schemeClr val="tx1"/>
                </a:solidFill>
                <a:latin typeface="Montserrat" pitchFamily="2" charset="77"/>
              </a:rPr>
              <a:t>What is in common?</a:t>
            </a:r>
            <a:endParaRPr lang="en-US" sz="3200" b="1" kern="1200" dirty="0">
              <a:solidFill>
                <a:schemeClr val="tx1"/>
              </a:solidFill>
              <a:latin typeface="Montserrat" pitchFamily="2" charset="77"/>
            </a:endParaRPr>
          </a:p>
        </p:txBody>
      </p:sp>
      <p:pic>
        <p:nvPicPr>
          <p:cNvPr id="1028" name="Picture 4" descr="What causes high winds that worsened California wildfires? | AP News">
            <a:extLst>
              <a:ext uri="{FF2B5EF4-FFF2-40B4-BE49-F238E27FC236}">
                <a16:creationId xmlns:a16="http://schemas.microsoft.com/office/drawing/2014/main" id="{42526158-9598-BCA3-F9E1-2F3EF8C162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8258" b="2"/>
          <a:stretch/>
        </p:blipFill>
        <p:spPr bwMode="auto">
          <a:xfrm>
            <a:off x="-1518" y="2280619"/>
            <a:ext cx="6095994" cy="4194796"/>
          </a:xfrm>
          <a:custGeom>
            <a:avLst/>
            <a:gdLst/>
            <a:ahLst/>
            <a:cxnLst/>
            <a:rect l="l" t="t" r="r" b="b"/>
            <a:pathLst>
              <a:path w="6002835" h="4194796">
                <a:moveTo>
                  <a:pt x="0" y="0"/>
                </a:moveTo>
                <a:lnTo>
                  <a:pt x="5999418" y="0"/>
                </a:lnTo>
                <a:lnTo>
                  <a:pt x="5996190" y="32760"/>
                </a:lnTo>
                <a:cubicBezTo>
                  <a:pt x="5998706" y="293110"/>
                  <a:pt x="5983874" y="553460"/>
                  <a:pt x="5997116" y="813682"/>
                </a:cubicBezTo>
                <a:cubicBezTo>
                  <a:pt x="6007314" y="1015047"/>
                  <a:pt x="6000824" y="1216284"/>
                  <a:pt x="5997116" y="1417522"/>
                </a:cubicBezTo>
                <a:cubicBezTo>
                  <a:pt x="5989967" y="1803471"/>
                  <a:pt x="6000824" y="2188911"/>
                  <a:pt x="5996190" y="2574351"/>
                </a:cubicBezTo>
                <a:cubicBezTo>
                  <a:pt x="5994204" y="2745205"/>
                  <a:pt x="5996454" y="2915805"/>
                  <a:pt x="6000824" y="3086660"/>
                </a:cubicBezTo>
                <a:cubicBezTo>
                  <a:pt x="6007180" y="3330611"/>
                  <a:pt x="5997382" y="3574689"/>
                  <a:pt x="5986656" y="3818514"/>
                </a:cubicBezTo>
                <a:cubicBezTo>
                  <a:pt x="5983054" y="3885559"/>
                  <a:pt x="5982107" y="3952684"/>
                  <a:pt x="5983808" y="4019746"/>
                </a:cubicBezTo>
                <a:lnTo>
                  <a:pt x="5993788" y="4173418"/>
                </a:lnTo>
                <a:lnTo>
                  <a:pt x="5955106" y="4175101"/>
                </a:lnTo>
                <a:cubicBezTo>
                  <a:pt x="5890100" y="4175133"/>
                  <a:pt x="5825078" y="4173227"/>
                  <a:pt x="5760087" y="4171956"/>
                </a:cubicBezTo>
                <a:cubicBezTo>
                  <a:pt x="5521345" y="4167509"/>
                  <a:pt x="5282477" y="4171956"/>
                  <a:pt x="5044242" y="4149213"/>
                </a:cubicBezTo>
                <a:cubicBezTo>
                  <a:pt x="4979506" y="4143051"/>
                  <a:pt x="4914326" y="4139111"/>
                  <a:pt x="4849272" y="4139890"/>
                </a:cubicBezTo>
                <a:cubicBezTo>
                  <a:pt x="4784218" y="4140668"/>
                  <a:pt x="4719291" y="4146163"/>
                  <a:pt x="4655063" y="4158869"/>
                </a:cubicBezTo>
                <a:cubicBezTo>
                  <a:pt x="4447578" y="4199146"/>
                  <a:pt x="4239457" y="4201688"/>
                  <a:pt x="4029811" y="4185424"/>
                </a:cubicBezTo>
                <a:cubicBezTo>
                  <a:pt x="3943792" y="4178690"/>
                  <a:pt x="3857774" y="4167509"/>
                  <a:pt x="3771375" y="4169669"/>
                </a:cubicBezTo>
                <a:cubicBezTo>
                  <a:pt x="3623225" y="4173608"/>
                  <a:pt x="3474948" y="4165603"/>
                  <a:pt x="3326672" y="4167636"/>
                </a:cubicBezTo>
                <a:cubicBezTo>
                  <a:pt x="3322669" y="4168208"/>
                  <a:pt x="3318578" y="4167674"/>
                  <a:pt x="3314855" y="4166111"/>
                </a:cubicBezTo>
                <a:cubicBezTo>
                  <a:pt x="3278008" y="4140827"/>
                  <a:pt x="3237604" y="4150610"/>
                  <a:pt x="3199487" y="4157217"/>
                </a:cubicBezTo>
                <a:cubicBezTo>
                  <a:pt x="3072810" y="4179198"/>
                  <a:pt x="2946260" y="4189998"/>
                  <a:pt x="2817550" y="4172972"/>
                </a:cubicBezTo>
                <a:cubicBezTo>
                  <a:pt x="2694647" y="4155146"/>
                  <a:pt x="2569990" y="4152923"/>
                  <a:pt x="2446541" y="4166365"/>
                </a:cubicBezTo>
                <a:cubicBezTo>
                  <a:pt x="2276791" y="4186186"/>
                  <a:pt x="2107677" y="4181993"/>
                  <a:pt x="1938308" y="4166365"/>
                </a:cubicBezTo>
                <a:cubicBezTo>
                  <a:pt x="1869570" y="4160013"/>
                  <a:pt x="1799815" y="4149213"/>
                  <a:pt x="1731712" y="4165095"/>
                </a:cubicBezTo>
                <a:cubicBezTo>
                  <a:pt x="1647854" y="4184535"/>
                  <a:pt x="1564250" y="4178182"/>
                  <a:pt x="1480137" y="4173862"/>
                </a:cubicBezTo>
                <a:cubicBezTo>
                  <a:pt x="1373663" y="4168271"/>
                  <a:pt x="1267442" y="4152135"/>
                  <a:pt x="1160586" y="4164841"/>
                </a:cubicBezTo>
                <a:cubicBezTo>
                  <a:pt x="1111161" y="4170685"/>
                  <a:pt x="1062116" y="4179961"/>
                  <a:pt x="1012055" y="4177547"/>
                </a:cubicBezTo>
                <a:cubicBezTo>
                  <a:pt x="873562" y="4171194"/>
                  <a:pt x="735196" y="4163697"/>
                  <a:pt x="596449" y="4164841"/>
                </a:cubicBezTo>
                <a:cubicBezTo>
                  <a:pt x="538383" y="4165222"/>
                  <a:pt x="480699" y="4167128"/>
                  <a:pt x="422887" y="4171321"/>
                </a:cubicBezTo>
                <a:cubicBezTo>
                  <a:pt x="315015" y="4179198"/>
                  <a:pt x="207524" y="4168525"/>
                  <a:pt x="100033" y="4164714"/>
                </a:cubicBezTo>
                <a:lnTo>
                  <a:pt x="0" y="4169195"/>
                </a:lnTo>
                <a:close/>
              </a:path>
            </a:pathLst>
          </a:custGeom>
          <a:noFill/>
          <a:extLst>
            <a:ext uri="{909E8E84-426E-40DD-AFC4-6F175D3DCCD1}">
              <a14:hiddenFill xmlns:a14="http://schemas.microsoft.com/office/drawing/2010/main">
                <a:solidFill>
                  <a:srgbClr val="FFFFFF"/>
                </a:solidFill>
              </a14:hiddenFill>
            </a:ext>
          </a:extLst>
        </p:spPr>
      </p:pic>
      <p:pic>
        <p:nvPicPr>
          <p:cNvPr id="3078" name="Picture 6" descr="How does Ukraine war end? Experts say 2023 could prove decisive, dangerous  — Harvard Gazette">
            <a:extLst>
              <a:ext uri="{FF2B5EF4-FFF2-40B4-BE49-F238E27FC236}">
                <a16:creationId xmlns:a16="http://schemas.microsoft.com/office/drawing/2014/main" id="{EED0DDAE-667A-8116-CE34-E5145181DB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82" r="3" b="3"/>
          <a:stretch/>
        </p:blipFill>
        <p:spPr bwMode="auto">
          <a:xfrm>
            <a:off x="6016757" y="2289244"/>
            <a:ext cx="6172195" cy="4186171"/>
          </a:xfrm>
          <a:custGeom>
            <a:avLst/>
            <a:gdLst/>
            <a:ahLst/>
            <a:cxnLst/>
            <a:rect l="l" t="t" r="r" b="b"/>
            <a:pathLst>
              <a:path w="6009490" h="4186171">
                <a:moveTo>
                  <a:pt x="9049" y="0"/>
                </a:moveTo>
                <a:lnTo>
                  <a:pt x="6009490" y="0"/>
                </a:lnTo>
                <a:lnTo>
                  <a:pt x="6009490" y="4168273"/>
                </a:lnTo>
                <a:lnTo>
                  <a:pt x="5803951" y="4172925"/>
                </a:lnTo>
                <a:cubicBezTo>
                  <a:pt x="5729787" y="4171950"/>
                  <a:pt x="5655658" y="4168322"/>
                  <a:pt x="5581704" y="4162045"/>
                </a:cubicBezTo>
                <a:cubicBezTo>
                  <a:pt x="5474340" y="4154041"/>
                  <a:pt x="5366086" y="4142987"/>
                  <a:pt x="5259485" y="4163316"/>
                </a:cubicBezTo>
                <a:cubicBezTo>
                  <a:pt x="5142465" y="4185805"/>
                  <a:pt x="5025571" y="4185932"/>
                  <a:pt x="4907534" y="4180215"/>
                </a:cubicBezTo>
                <a:cubicBezTo>
                  <a:pt x="4806650" y="4175387"/>
                  <a:pt x="4706147" y="4149975"/>
                  <a:pt x="4604501" y="4176784"/>
                </a:cubicBezTo>
                <a:cubicBezTo>
                  <a:pt x="4594387" y="4178258"/>
                  <a:pt x="4584082" y="4177826"/>
                  <a:pt x="4574133" y="4175514"/>
                </a:cubicBezTo>
                <a:cubicBezTo>
                  <a:pt x="4462958" y="4160140"/>
                  <a:pt x="4351020" y="4172718"/>
                  <a:pt x="4239463" y="4168398"/>
                </a:cubicBezTo>
                <a:cubicBezTo>
                  <a:pt x="4188005" y="4166365"/>
                  <a:pt x="4135530" y="4167509"/>
                  <a:pt x="4084706" y="4162045"/>
                </a:cubicBezTo>
                <a:cubicBezTo>
                  <a:pt x="3968067" y="4149594"/>
                  <a:pt x="3851682" y="4142987"/>
                  <a:pt x="3736314" y="4172337"/>
                </a:cubicBezTo>
                <a:cubicBezTo>
                  <a:pt x="3702643" y="4180253"/>
                  <a:pt x="3668235" y="4184509"/>
                  <a:pt x="3633650" y="4185043"/>
                </a:cubicBezTo>
                <a:cubicBezTo>
                  <a:pt x="3520696" y="4189109"/>
                  <a:pt x="3408122" y="4181358"/>
                  <a:pt x="3295549" y="4175005"/>
                </a:cubicBezTo>
                <a:cubicBezTo>
                  <a:pt x="3217408" y="4170558"/>
                  <a:pt x="3139394" y="4160902"/>
                  <a:pt x="3061127" y="4169034"/>
                </a:cubicBezTo>
                <a:cubicBezTo>
                  <a:pt x="3015640" y="4173735"/>
                  <a:pt x="2969772" y="4173735"/>
                  <a:pt x="2924285" y="4169034"/>
                </a:cubicBezTo>
                <a:cubicBezTo>
                  <a:pt x="2840452" y="4159212"/>
                  <a:pt x="2755870" y="4157382"/>
                  <a:pt x="2671694" y="4163570"/>
                </a:cubicBezTo>
                <a:cubicBezTo>
                  <a:pt x="2546033" y="4174370"/>
                  <a:pt x="2420500" y="4183391"/>
                  <a:pt x="2294459" y="4166238"/>
                </a:cubicBezTo>
                <a:cubicBezTo>
                  <a:pt x="2222976" y="4155006"/>
                  <a:pt x="2150298" y="4153685"/>
                  <a:pt x="2078460" y="4162300"/>
                </a:cubicBezTo>
                <a:cubicBezTo>
                  <a:pt x="1907313" y="4186314"/>
                  <a:pt x="1735785" y="4178563"/>
                  <a:pt x="1564257" y="4168653"/>
                </a:cubicBezTo>
                <a:cubicBezTo>
                  <a:pt x="1449650" y="4161918"/>
                  <a:pt x="1334536" y="4149594"/>
                  <a:pt x="1220183" y="4165857"/>
                </a:cubicBezTo>
                <a:cubicBezTo>
                  <a:pt x="1074321" y="4186186"/>
                  <a:pt x="928331" y="4179452"/>
                  <a:pt x="782087" y="4173481"/>
                </a:cubicBezTo>
                <a:cubicBezTo>
                  <a:pt x="674723" y="4169034"/>
                  <a:pt x="567232" y="4155565"/>
                  <a:pt x="459614" y="4172210"/>
                </a:cubicBezTo>
                <a:cubicBezTo>
                  <a:pt x="448535" y="4173722"/>
                  <a:pt x="437265" y="4172591"/>
                  <a:pt x="426706" y="4168907"/>
                </a:cubicBezTo>
                <a:cubicBezTo>
                  <a:pt x="385869" y="4155464"/>
                  <a:pt x="342085" y="4153660"/>
                  <a:pt x="300283" y="4163697"/>
                </a:cubicBezTo>
                <a:cubicBezTo>
                  <a:pt x="223159" y="4180596"/>
                  <a:pt x="146162" y="4187965"/>
                  <a:pt x="67640" y="4172591"/>
                </a:cubicBezTo>
                <a:lnTo>
                  <a:pt x="14015" y="4169393"/>
                </a:lnTo>
                <a:lnTo>
                  <a:pt x="28554" y="3856095"/>
                </a:lnTo>
                <a:cubicBezTo>
                  <a:pt x="30458" y="3735660"/>
                  <a:pt x="27412" y="3615306"/>
                  <a:pt x="15626" y="3495237"/>
                </a:cubicBezTo>
                <a:cubicBezTo>
                  <a:pt x="-847" y="3348740"/>
                  <a:pt x="-4304" y="3201174"/>
                  <a:pt x="5296" y="3054118"/>
                </a:cubicBezTo>
                <a:cubicBezTo>
                  <a:pt x="11786" y="2969961"/>
                  <a:pt x="18539" y="2885804"/>
                  <a:pt x="22776" y="2801522"/>
                </a:cubicBezTo>
                <a:cubicBezTo>
                  <a:pt x="28180" y="2681630"/>
                  <a:pt x="25173" y="2561524"/>
                  <a:pt x="13771" y="2442014"/>
                </a:cubicBezTo>
                <a:cubicBezTo>
                  <a:pt x="4237" y="2350879"/>
                  <a:pt x="3177" y="2259120"/>
                  <a:pt x="10593" y="2167807"/>
                </a:cubicBezTo>
                <a:cubicBezTo>
                  <a:pt x="25690" y="2012336"/>
                  <a:pt x="9931" y="1856863"/>
                  <a:pt x="5032" y="1701516"/>
                </a:cubicBezTo>
                <a:cubicBezTo>
                  <a:pt x="-3577" y="1415742"/>
                  <a:pt x="20393" y="1130095"/>
                  <a:pt x="9666" y="844320"/>
                </a:cubicBezTo>
                <a:cubicBezTo>
                  <a:pt x="3841" y="702958"/>
                  <a:pt x="16420" y="561723"/>
                  <a:pt x="9666" y="420361"/>
                </a:cubicBezTo>
                <a:cubicBezTo>
                  <a:pt x="4105" y="319805"/>
                  <a:pt x="397" y="219250"/>
                  <a:pt x="4105" y="118568"/>
                </a:cubicBezTo>
                <a:cubicBezTo>
                  <a:pt x="5164" y="91109"/>
                  <a:pt x="5826" y="63523"/>
                  <a:pt x="9534" y="36446"/>
                </a:cubicBezTo>
                <a:close/>
              </a:path>
            </a:pathLst>
          </a:custGeom>
          <a:noFill/>
          <a:extLst>
            <a:ext uri="{909E8E84-426E-40DD-AFC4-6F175D3DCCD1}">
              <a14:hiddenFill xmlns:a14="http://schemas.microsoft.com/office/drawing/2010/main">
                <a:solidFill>
                  <a:srgbClr val="FFFFFF"/>
                </a:solidFill>
              </a14:hiddenFill>
            </a:ext>
          </a:extLst>
        </p:spPr>
      </p:pic>
      <p:sp>
        <p:nvSpPr>
          <p:cNvPr id="3085" name="sketch line">
            <a:extLst>
              <a:ext uri="{FF2B5EF4-FFF2-40B4-BE49-F238E27FC236}">
                <a16:creationId xmlns:a16="http://schemas.microsoft.com/office/drawing/2014/main" id="{28C31856-6ABF-41FD-B683-B06E5FFF92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5598439"/>
            <a:ext cx="3291840" cy="18288"/>
          </a:xfrm>
          <a:custGeom>
            <a:avLst/>
            <a:gdLst>
              <a:gd name="csX0" fmla="*/ 0 w 3291840"/>
              <a:gd name="csY0" fmla="*/ 0 h 18288"/>
              <a:gd name="csX1" fmla="*/ 658368 w 3291840"/>
              <a:gd name="csY1" fmla="*/ 0 h 18288"/>
              <a:gd name="csX2" fmla="*/ 1283818 w 3291840"/>
              <a:gd name="csY2" fmla="*/ 0 h 18288"/>
              <a:gd name="csX3" fmla="*/ 1909267 w 3291840"/>
              <a:gd name="csY3" fmla="*/ 0 h 18288"/>
              <a:gd name="csX4" fmla="*/ 2633472 w 3291840"/>
              <a:gd name="csY4" fmla="*/ 0 h 18288"/>
              <a:gd name="csX5" fmla="*/ 3291840 w 3291840"/>
              <a:gd name="csY5" fmla="*/ 0 h 18288"/>
              <a:gd name="csX6" fmla="*/ 3291840 w 3291840"/>
              <a:gd name="csY6" fmla="*/ 18288 h 18288"/>
              <a:gd name="csX7" fmla="*/ 2633472 w 3291840"/>
              <a:gd name="csY7" fmla="*/ 18288 h 18288"/>
              <a:gd name="csX8" fmla="*/ 2073859 w 3291840"/>
              <a:gd name="csY8" fmla="*/ 18288 h 18288"/>
              <a:gd name="csX9" fmla="*/ 1448410 w 3291840"/>
              <a:gd name="csY9" fmla="*/ 18288 h 18288"/>
              <a:gd name="csX10" fmla="*/ 822960 w 3291840"/>
              <a:gd name="csY10" fmla="*/ 18288 h 18288"/>
              <a:gd name="csX11" fmla="*/ 0 w 3291840"/>
              <a:gd name="csY11" fmla="*/ 18288 h 18288"/>
              <a:gd name="csX12" fmla="*/ 0 w 329184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DF41D68C-93ED-43FC-DFE5-681A62BC4E91}"/>
              </a:ext>
            </a:extLst>
          </p:cNvPr>
          <p:cNvSpPr>
            <a:spLocks noGrp="1"/>
          </p:cNvSpPr>
          <p:nvPr>
            <p:ph type="sldNum" sz="quarter" idx="12"/>
          </p:nvPr>
        </p:nvSpPr>
        <p:spPr>
          <a:xfrm>
            <a:off x="8610600" y="6356349"/>
            <a:ext cx="2743200" cy="365125"/>
          </a:xfrm>
        </p:spPr>
        <p:txBody>
          <a:bodyPr vert="horz" lIns="91440" tIns="45720" rIns="91440" bIns="45720" rtlCol="0" anchor="ctr">
            <a:normAutofit/>
          </a:bodyPr>
          <a:lstStyle/>
          <a:p>
            <a:pPr>
              <a:spcAft>
                <a:spcPts val="600"/>
              </a:spcAft>
            </a:pPr>
            <a:fld id="{3E838284-FC4B-42B0-A732-7A9B1E055F83}" type="slidenum">
              <a:rPr lang="en-US" kern="1200">
                <a:solidFill>
                  <a:schemeClr val="tx1">
                    <a:tint val="75000"/>
                  </a:schemeClr>
                </a:solidFill>
                <a:latin typeface="+mn-lt"/>
                <a:ea typeface="+mn-ea"/>
                <a:cs typeface="+mn-cs"/>
              </a:rPr>
              <a:pPr>
                <a:spcAft>
                  <a:spcPts val="600"/>
                </a:spcAft>
              </a:pPr>
              <a:t>2</a:t>
            </a:fld>
            <a:endParaRPr lang="en-US" kern="1200">
              <a:solidFill>
                <a:schemeClr val="tx1">
                  <a:tint val="75000"/>
                </a:schemeClr>
              </a:solidFill>
              <a:latin typeface="+mn-lt"/>
              <a:ea typeface="+mn-ea"/>
              <a:cs typeface="+mn-cs"/>
            </a:endParaRPr>
          </a:p>
        </p:txBody>
      </p:sp>
      <p:sp>
        <p:nvSpPr>
          <p:cNvPr id="2" name="Rectangle 1">
            <a:extLst>
              <a:ext uri="{FF2B5EF4-FFF2-40B4-BE49-F238E27FC236}">
                <a16:creationId xmlns:a16="http://schemas.microsoft.com/office/drawing/2014/main" id="{10FD2795-EEA5-100F-B546-193CF138E10A}"/>
              </a:ext>
            </a:extLst>
          </p:cNvPr>
          <p:cNvSpPr/>
          <p:nvPr/>
        </p:nvSpPr>
        <p:spPr>
          <a:xfrm>
            <a:off x="110359" y="5990897"/>
            <a:ext cx="2506717" cy="46830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A" b="1" dirty="0"/>
              <a:t>Wildfires California 2024</a:t>
            </a:r>
          </a:p>
        </p:txBody>
      </p:sp>
      <p:sp>
        <p:nvSpPr>
          <p:cNvPr id="4" name="Rectangle 3">
            <a:extLst>
              <a:ext uri="{FF2B5EF4-FFF2-40B4-BE49-F238E27FC236}">
                <a16:creationId xmlns:a16="http://schemas.microsoft.com/office/drawing/2014/main" id="{FC83208F-F482-A381-ED14-C94024E01342}"/>
              </a:ext>
            </a:extLst>
          </p:cNvPr>
          <p:cNvSpPr/>
          <p:nvPr/>
        </p:nvSpPr>
        <p:spPr>
          <a:xfrm>
            <a:off x="6988961" y="5895983"/>
            <a:ext cx="4227786" cy="46830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A" b="1" dirty="0"/>
              <a:t>Russian War Against Ukraine 2014 – present </a:t>
            </a:r>
          </a:p>
        </p:txBody>
      </p:sp>
    </p:spTree>
    <p:extLst>
      <p:ext uri="{BB962C8B-B14F-4D97-AF65-F5344CB8AC3E}">
        <p14:creationId xmlns:p14="http://schemas.microsoft.com/office/powerpoint/2010/main" val="912012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D10AA-E8D2-D8E0-ED63-2D3B6462DD80}"/>
              </a:ext>
            </a:extLst>
          </p:cNvPr>
          <p:cNvSpPr>
            <a:spLocks noGrp="1"/>
          </p:cNvSpPr>
          <p:nvPr>
            <p:ph type="ctrTitle"/>
          </p:nvPr>
        </p:nvSpPr>
        <p:spPr/>
        <p:txBody>
          <a:bodyPr/>
          <a:lstStyle/>
          <a:p>
            <a:endParaRPr lang="en-UA"/>
          </a:p>
        </p:txBody>
      </p:sp>
      <p:sp>
        <p:nvSpPr>
          <p:cNvPr id="3" name="Subtitle 2">
            <a:extLst>
              <a:ext uri="{FF2B5EF4-FFF2-40B4-BE49-F238E27FC236}">
                <a16:creationId xmlns:a16="http://schemas.microsoft.com/office/drawing/2014/main" id="{6910525E-EB25-3994-B401-D60B4A5E68EF}"/>
              </a:ext>
            </a:extLst>
          </p:cNvPr>
          <p:cNvSpPr>
            <a:spLocks noGrp="1"/>
          </p:cNvSpPr>
          <p:nvPr>
            <p:ph type="subTitle" idx="1"/>
          </p:nvPr>
        </p:nvSpPr>
        <p:spPr/>
        <p:txBody>
          <a:bodyPr/>
          <a:lstStyle/>
          <a:p>
            <a:endParaRPr lang="en-UA"/>
          </a:p>
        </p:txBody>
      </p:sp>
      <p:pic>
        <p:nvPicPr>
          <p:cNvPr id="1026" name="Picture 2">
            <a:extLst>
              <a:ext uri="{FF2B5EF4-FFF2-40B4-BE49-F238E27FC236}">
                <a16:creationId xmlns:a16="http://schemas.microsoft.com/office/drawing/2014/main" id="{BF8DEFDD-0A1A-8F86-FDEF-80B1C0DDCE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163" y="0"/>
            <a:ext cx="1111567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1453AB5-4A51-66C6-55CF-107EFF2CE599}"/>
              </a:ext>
            </a:extLst>
          </p:cNvPr>
          <p:cNvSpPr txBox="1"/>
          <p:nvPr/>
        </p:nvSpPr>
        <p:spPr>
          <a:xfrm rot="505707">
            <a:off x="4456442" y="785425"/>
            <a:ext cx="7197395" cy="830997"/>
          </a:xfrm>
          <a:prstGeom prst="rect">
            <a:avLst/>
          </a:prstGeom>
          <a:solidFill>
            <a:schemeClr val="bg1"/>
          </a:solidFill>
          <a:ln>
            <a:solidFill>
              <a:srgbClr val="C00000"/>
            </a:solidFill>
          </a:ln>
        </p:spPr>
        <p:txBody>
          <a:bodyPr wrap="square">
            <a:spAutoFit/>
          </a:bodyPr>
          <a:lstStyle/>
          <a:p>
            <a:r>
              <a:rPr lang="en-GB" sz="1800" b="1" i="0" u="none" strike="noStrike" dirty="0">
                <a:solidFill>
                  <a:srgbClr val="C00000"/>
                </a:solidFill>
                <a:effectLst/>
                <a:latin typeface="Montserrat" pitchFamily="2" charset="77"/>
              </a:rPr>
              <a:t>    </a:t>
            </a:r>
          </a:p>
          <a:p>
            <a:r>
              <a:rPr lang="en-GB" sz="1800" b="1" dirty="0">
                <a:solidFill>
                  <a:srgbClr val="C00000"/>
                </a:solidFill>
                <a:latin typeface="Montserrat" pitchFamily="2" charset="77"/>
              </a:rPr>
              <a:t>     </a:t>
            </a:r>
            <a:r>
              <a:rPr lang="en-GB" sz="1800" b="1" i="0" u="none" strike="noStrike" dirty="0">
                <a:solidFill>
                  <a:srgbClr val="C00000"/>
                </a:solidFill>
                <a:effectLst/>
                <a:latin typeface="Montserrat" pitchFamily="2" charset="77"/>
              </a:rPr>
              <a:t>2.5 million households are continually affected </a:t>
            </a:r>
            <a:endParaRPr lang="en-GB" sz="1800" b="1" dirty="0">
              <a:solidFill>
                <a:srgbClr val="C00000"/>
              </a:solidFill>
              <a:latin typeface="Montserrat" pitchFamily="2" charset="77"/>
            </a:endParaRPr>
          </a:p>
          <a:p>
            <a:endParaRPr lang="en-GB" sz="1200" b="1" dirty="0">
              <a:latin typeface="Montserrat" pitchFamily="2" charset="77"/>
            </a:endParaRPr>
          </a:p>
        </p:txBody>
      </p:sp>
      <p:sp>
        <p:nvSpPr>
          <p:cNvPr id="6" name="TextBox 5">
            <a:extLst>
              <a:ext uri="{FF2B5EF4-FFF2-40B4-BE49-F238E27FC236}">
                <a16:creationId xmlns:a16="http://schemas.microsoft.com/office/drawing/2014/main" id="{95DDC90B-9CFF-1326-BB20-E48735437AFF}"/>
              </a:ext>
            </a:extLst>
          </p:cNvPr>
          <p:cNvSpPr txBox="1"/>
          <p:nvPr/>
        </p:nvSpPr>
        <p:spPr>
          <a:xfrm>
            <a:off x="538162" y="4935418"/>
            <a:ext cx="4962868" cy="1600438"/>
          </a:xfrm>
          <a:prstGeom prst="rect">
            <a:avLst/>
          </a:prstGeom>
          <a:solidFill>
            <a:schemeClr val="lt1"/>
          </a:solidFill>
          <a:ln>
            <a:solidFill>
              <a:srgbClr val="C00000"/>
            </a:solidFill>
          </a:ln>
        </p:spPr>
        <p:txBody>
          <a:bodyPr wrap="square">
            <a:spAutoFit/>
          </a:bodyPr>
          <a:lstStyle/>
          <a:p>
            <a:pPr algn="l">
              <a:buNone/>
            </a:pPr>
            <a:r>
              <a:rPr lang="en-GB" b="1" i="0" dirty="0">
                <a:solidFill>
                  <a:srgbClr val="C00000"/>
                </a:solidFill>
                <a:effectLst/>
                <a:latin typeface="Montserrat" pitchFamily="2" charset="77"/>
              </a:rPr>
              <a:t>Ukraine’s remarkable resilience and adaptability :</a:t>
            </a:r>
          </a:p>
          <a:p>
            <a:pPr algn="l">
              <a:buNone/>
            </a:pPr>
            <a:endParaRPr lang="en-GB" b="1" dirty="0">
              <a:solidFill>
                <a:srgbClr val="C00000"/>
              </a:solidFill>
              <a:latin typeface="Montserrat" pitchFamily="2" charset="77"/>
            </a:endParaRPr>
          </a:p>
          <a:p>
            <a:pPr marL="285750" indent="-285750" algn="l">
              <a:buFontTx/>
              <a:buChar char="-"/>
            </a:pPr>
            <a:r>
              <a:rPr lang="en-GB" b="1" dirty="0">
                <a:solidFill>
                  <a:srgbClr val="C00000"/>
                </a:solidFill>
                <a:latin typeface="Montserrat" pitchFamily="2" charset="77"/>
              </a:rPr>
              <a:t>R</a:t>
            </a:r>
            <a:r>
              <a:rPr lang="en-GB" b="1" i="0" dirty="0">
                <a:solidFill>
                  <a:srgbClr val="C00000"/>
                </a:solidFill>
                <a:effectLst/>
                <a:latin typeface="Montserrat" pitchFamily="2" charset="77"/>
              </a:rPr>
              <a:t>apid restoration of power to half a million citizens within 24 hours of Christmas attacks </a:t>
            </a:r>
          </a:p>
          <a:p>
            <a:pPr marL="285750" indent="-285750" algn="l">
              <a:buFontTx/>
              <a:buChar char="-"/>
            </a:pPr>
            <a:r>
              <a:rPr lang="en-GB" b="1" dirty="0">
                <a:solidFill>
                  <a:srgbClr val="C00000"/>
                </a:solidFill>
                <a:latin typeface="Montserrat" pitchFamily="2" charset="77"/>
              </a:rPr>
              <a:t>I</a:t>
            </a:r>
            <a:r>
              <a:rPr lang="en-GB" b="1" i="0" dirty="0">
                <a:solidFill>
                  <a:srgbClr val="C00000"/>
                </a:solidFill>
                <a:effectLst/>
                <a:latin typeface="Montserrat" pitchFamily="2" charset="77"/>
              </a:rPr>
              <a:t>mproved transformer repair times </a:t>
            </a:r>
          </a:p>
          <a:p>
            <a:pPr marL="285750" indent="-285750" algn="l">
              <a:buFontTx/>
              <a:buChar char="-"/>
            </a:pPr>
            <a:r>
              <a:rPr lang="en-GB" b="1" dirty="0">
                <a:solidFill>
                  <a:srgbClr val="C00000"/>
                </a:solidFill>
                <a:latin typeface="Montserrat" pitchFamily="2" charset="77"/>
              </a:rPr>
              <a:t>I</a:t>
            </a:r>
            <a:r>
              <a:rPr lang="en-GB" b="1" i="0" dirty="0">
                <a:solidFill>
                  <a:srgbClr val="C00000"/>
                </a:solidFill>
                <a:effectLst/>
                <a:latin typeface="Montserrat" pitchFamily="2" charset="77"/>
              </a:rPr>
              <a:t>ncreased energy storage</a:t>
            </a:r>
            <a:br>
              <a:rPr lang="en-GB" b="1" dirty="0">
                <a:solidFill>
                  <a:srgbClr val="C00000"/>
                </a:solidFill>
                <a:latin typeface="Montserrat" pitchFamily="2" charset="77"/>
              </a:rPr>
            </a:br>
            <a:endParaRPr lang="en-UA" b="1" dirty="0">
              <a:solidFill>
                <a:srgbClr val="C00000"/>
              </a:solidFill>
              <a:latin typeface="Montserrat" pitchFamily="2" charset="77"/>
            </a:endParaRPr>
          </a:p>
        </p:txBody>
      </p:sp>
    </p:spTree>
    <p:extLst>
      <p:ext uri="{BB962C8B-B14F-4D97-AF65-F5344CB8AC3E}">
        <p14:creationId xmlns:p14="http://schemas.microsoft.com/office/powerpoint/2010/main" val="33510746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CABB6-A32B-7510-6576-8B6D32E12FFB}"/>
            </a:ext>
          </a:extLst>
        </p:cNvPr>
        <p:cNvGrpSpPr/>
        <p:nvPr/>
      </p:nvGrpSpPr>
      <p:grpSpPr>
        <a:xfrm>
          <a:off x="0" y="0"/>
          <a:ext cx="0" cy="0"/>
          <a:chOff x="0" y="0"/>
          <a:chExt cx="0" cy="0"/>
        </a:xfrm>
      </p:grpSpPr>
      <p:sp>
        <p:nvSpPr>
          <p:cNvPr id="4" name="Google Shape;566;p8">
            <a:extLst>
              <a:ext uri="{FF2B5EF4-FFF2-40B4-BE49-F238E27FC236}">
                <a16:creationId xmlns:a16="http://schemas.microsoft.com/office/drawing/2014/main" id="{47DAB28C-E877-9002-CEE7-A3DCA2A83F92}"/>
              </a:ext>
            </a:extLst>
          </p:cNvPr>
          <p:cNvSpPr/>
          <p:nvPr/>
        </p:nvSpPr>
        <p:spPr>
          <a:xfrm>
            <a:off x="464949" y="1642820"/>
            <a:ext cx="11263021" cy="4501306"/>
          </a:xfrm>
          <a:prstGeom prst="roundRect">
            <a:avLst>
              <a:gd name="adj" fmla="val 2819"/>
            </a:avLst>
          </a:prstGeom>
          <a:solidFill>
            <a:srgbClr val="EEE9E4">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ontserrat"/>
              <a:ea typeface="Montserrat"/>
              <a:cs typeface="Montserrat"/>
              <a:sym typeface="Montserrat"/>
            </a:endParaRPr>
          </a:p>
        </p:txBody>
      </p:sp>
      <p:sp>
        <p:nvSpPr>
          <p:cNvPr id="5" name="Title 1">
            <a:extLst>
              <a:ext uri="{FF2B5EF4-FFF2-40B4-BE49-F238E27FC236}">
                <a16:creationId xmlns:a16="http://schemas.microsoft.com/office/drawing/2014/main" id="{CEA2A526-B3CF-B8BD-59CD-A8B32D78BB96}"/>
              </a:ext>
            </a:extLst>
          </p:cNvPr>
          <p:cNvSpPr txBox="1">
            <a:spLocks/>
          </p:cNvSpPr>
          <p:nvPr/>
        </p:nvSpPr>
        <p:spPr>
          <a:xfrm>
            <a:off x="464949" y="-1193800"/>
            <a:ext cx="9144000" cy="2387600"/>
          </a:xfrm>
          <a:prstGeom prst="rect">
            <a:avLst/>
          </a:prstGeom>
          <a:noFill/>
          <a:ln>
            <a:noFill/>
          </a:ln>
        </p:spPr>
        <p:txBody>
          <a:bodyPr spcFirstLastPara="1" wrap="square" lIns="91425" tIns="45700" rIns="91425" bIns="45700" anchor="b" anchorCtr="0">
            <a:normAutofit fontScale="32500" lnSpcReduction="2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Montserrat"/>
              <a:buNone/>
              <a:defRPr sz="60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r>
              <a:rPr lang="en-GB" b="0" dirty="0">
                <a:solidFill>
                  <a:srgbClr val="29261B"/>
                </a:solidFill>
                <a:latin typeface="-apple-system"/>
              </a:rPr>
            </a:br>
            <a:br>
              <a:rPr lang="en-GB" b="0" dirty="0">
                <a:solidFill>
                  <a:srgbClr val="29261B"/>
                </a:solidFill>
                <a:latin typeface="-apple-system"/>
              </a:rPr>
            </a:br>
            <a:br>
              <a:rPr lang="en-GB" b="0" dirty="0">
                <a:solidFill>
                  <a:srgbClr val="29261B"/>
                </a:solidFill>
                <a:latin typeface="-apple-system"/>
              </a:rPr>
            </a:br>
            <a:br>
              <a:rPr lang="en-GB" b="0" dirty="0">
                <a:solidFill>
                  <a:srgbClr val="29261B"/>
                </a:solidFill>
                <a:latin typeface="-apple-system"/>
              </a:rPr>
            </a:br>
            <a:br>
              <a:rPr lang="en-GB" b="0" dirty="0">
                <a:solidFill>
                  <a:srgbClr val="29261B"/>
                </a:solidFill>
                <a:latin typeface="-apple-system"/>
              </a:rPr>
            </a:br>
            <a:br>
              <a:rPr lang="en-GB" b="0" dirty="0">
                <a:solidFill>
                  <a:srgbClr val="29261B"/>
                </a:solidFill>
                <a:latin typeface="-apple-system"/>
              </a:rPr>
            </a:br>
            <a:br>
              <a:rPr lang="en-GB" sz="3100" b="0" dirty="0">
                <a:solidFill>
                  <a:srgbClr val="29261B"/>
                </a:solidFill>
                <a:latin typeface="Montserrat" pitchFamily="2" charset="77"/>
              </a:rPr>
            </a:br>
            <a:br>
              <a:rPr lang="en-GB" sz="4000" b="0" dirty="0">
                <a:solidFill>
                  <a:srgbClr val="29261B"/>
                </a:solidFill>
                <a:latin typeface="Montserrat" pitchFamily="2" charset="77"/>
              </a:rPr>
            </a:br>
            <a:br>
              <a:rPr lang="en-GB" sz="4000" b="0" dirty="0">
                <a:solidFill>
                  <a:srgbClr val="C00000"/>
                </a:solidFill>
                <a:latin typeface="AkkuratLLWeb"/>
              </a:rPr>
            </a:br>
            <a:r>
              <a:rPr lang="en-GB" sz="7400" dirty="0">
                <a:solidFill>
                  <a:srgbClr val="C00000"/>
                </a:solidFill>
                <a:latin typeface="Montserrat" pitchFamily="2" charset="77"/>
              </a:rPr>
              <a:t>Lessons Learnt</a:t>
            </a:r>
            <a:endParaRPr lang="en-UA" sz="7400" dirty="0">
              <a:latin typeface="Montserrat" pitchFamily="2" charset="77"/>
            </a:endParaRPr>
          </a:p>
        </p:txBody>
      </p:sp>
      <p:sp>
        <p:nvSpPr>
          <p:cNvPr id="3" name="TextBox 2">
            <a:extLst>
              <a:ext uri="{FF2B5EF4-FFF2-40B4-BE49-F238E27FC236}">
                <a16:creationId xmlns:a16="http://schemas.microsoft.com/office/drawing/2014/main" id="{4A65568C-E011-2999-B1FC-063AF0519E44}"/>
              </a:ext>
            </a:extLst>
          </p:cNvPr>
          <p:cNvSpPr txBox="1"/>
          <p:nvPr/>
        </p:nvSpPr>
        <p:spPr>
          <a:xfrm>
            <a:off x="698112" y="2045081"/>
            <a:ext cx="10795775" cy="4493538"/>
          </a:xfrm>
          <a:prstGeom prst="rect">
            <a:avLst/>
          </a:prstGeom>
          <a:noFill/>
        </p:spPr>
        <p:txBody>
          <a:bodyPr wrap="square">
            <a:spAutoFit/>
          </a:bodyPr>
          <a:lstStyle/>
          <a:p>
            <a:pPr marL="342900" indent="-342900">
              <a:buFontTx/>
              <a:buChar char="-"/>
            </a:pPr>
            <a:r>
              <a:rPr lang="en-GB" sz="2200" b="1" dirty="0">
                <a:latin typeface="Montserrat" pitchFamily="2" charset="77"/>
              </a:rPr>
              <a:t>Centralized fossil-based infrastructure is vulnerable</a:t>
            </a:r>
          </a:p>
          <a:p>
            <a:pPr marL="342900" indent="-342900">
              <a:buFontTx/>
              <a:buChar char="-"/>
            </a:pPr>
            <a:endParaRPr lang="en-GB" sz="2200" b="1" dirty="0">
              <a:latin typeface="Montserrat" pitchFamily="2" charset="77"/>
            </a:endParaRPr>
          </a:p>
          <a:p>
            <a:pPr marL="342900" indent="-342900">
              <a:buFontTx/>
              <a:buChar char="-"/>
            </a:pPr>
            <a:r>
              <a:rPr lang="en-GB" sz="2200" b="1" dirty="0">
                <a:latin typeface="Montserrat" pitchFamily="2" charset="77"/>
              </a:rPr>
              <a:t>Traditional energy systems are insecure  </a:t>
            </a:r>
          </a:p>
          <a:p>
            <a:pPr marL="342900" indent="-342900">
              <a:buFontTx/>
              <a:buChar char="-"/>
            </a:pPr>
            <a:endParaRPr lang="en-GB" sz="2200" b="1" dirty="0">
              <a:latin typeface="Montserrat" pitchFamily="2" charset="77"/>
            </a:endParaRPr>
          </a:p>
          <a:p>
            <a:pPr marL="342900" indent="-342900">
              <a:buFontTx/>
              <a:buChar char="-"/>
            </a:pPr>
            <a:r>
              <a:rPr lang="en-GB" sz="2200" b="1" dirty="0">
                <a:latin typeface="Montserrat" pitchFamily="2" charset="77"/>
              </a:rPr>
              <a:t>Renewables-based energy systems can ensure energy security and accelerate net-zero transition efforts</a:t>
            </a:r>
          </a:p>
          <a:p>
            <a:pPr marL="342900" indent="-342900">
              <a:buFontTx/>
              <a:buChar char="-"/>
            </a:pPr>
            <a:endParaRPr lang="en-GB" sz="2200" b="1" dirty="0">
              <a:latin typeface="Montserrat" pitchFamily="2" charset="77"/>
            </a:endParaRPr>
          </a:p>
          <a:p>
            <a:r>
              <a:rPr lang="en-GB" sz="1800" b="0" i="0" u="none" strike="noStrike" dirty="0">
                <a:solidFill>
                  <a:srgbClr val="0A0A0A"/>
                </a:solidFill>
                <a:effectLst/>
                <a:latin typeface="Montserrat" pitchFamily="2" charset="77"/>
              </a:rPr>
              <a:t>Renewable power plants that harness solar or wind energy are particularly suitable for distributed infrastructure and can be installed </a:t>
            </a:r>
            <a:r>
              <a:rPr lang="en-GB" sz="1800" b="1" i="0" u="none" strike="noStrike" dirty="0">
                <a:solidFill>
                  <a:srgbClr val="0A0A0A"/>
                </a:solidFill>
                <a:effectLst/>
                <a:latin typeface="Montserrat" pitchFamily="2" charset="77"/>
              </a:rPr>
              <a:t>much more quickly</a:t>
            </a:r>
            <a:r>
              <a:rPr lang="en-GB" sz="1800" b="0" i="0" u="none" strike="noStrike" dirty="0">
                <a:solidFill>
                  <a:srgbClr val="0A0A0A"/>
                </a:solidFill>
                <a:effectLst/>
                <a:latin typeface="Montserrat" pitchFamily="2" charset="77"/>
              </a:rPr>
              <a:t> than centralized conventional plants.</a:t>
            </a:r>
            <a:endParaRPr lang="en-UA" sz="1800" dirty="0">
              <a:effectLst/>
              <a:latin typeface="Montserrat" pitchFamily="2" charset="77"/>
              <a:ea typeface="Aptos" panose="020B0004020202020204" pitchFamily="34" charset="0"/>
              <a:cs typeface="Times New Roman" panose="02020603050405020304" pitchFamily="18" charset="0"/>
            </a:endParaRPr>
          </a:p>
          <a:p>
            <a:pPr marL="342900" indent="-342900">
              <a:buFontTx/>
              <a:buChar char="-"/>
            </a:pPr>
            <a:endParaRPr lang="en-UA" sz="2200" b="1" dirty="0">
              <a:latin typeface="Montserrat" pitchFamily="2" charset="77"/>
            </a:endParaRPr>
          </a:p>
          <a:p>
            <a:pPr algn="just"/>
            <a:r>
              <a:rPr lang="en-GB" dirty="0">
                <a:latin typeface="fkGroteskNeue"/>
              </a:rPr>
              <a:t>*</a:t>
            </a:r>
            <a:r>
              <a:rPr lang="en-GB" b="0" i="0" dirty="0">
                <a:effectLst/>
                <a:latin typeface="fkGroteskNeue"/>
              </a:rPr>
              <a:t>The typical construction timeline for a coal-fired power plant is 4 to 7 years from start to finish</a:t>
            </a:r>
            <a:endParaRPr lang="uk-UA" dirty="0">
              <a:latin typeface="fkGroteskNeue"/>
            </a:endParaRPr>
          </a:p>
          <a:p>
            <a:pPr algn="just"/>
            <a:r>
              <a:rPr lang="en-GB" b="0" i="0" dirty="0">
                <a:effectLst/>
                <a:latin typeface="fkGroteskNeue"/>
              </a:rPr>
              <a:t>   For commercial and utility-scale solar farms:</a:t>
            </a:r>
            <a:r>
              <a:rPr lang="uk-UA" b="0" i="0" dirty="0">
                <a:effectLst/>
                <a:latin typeface="fkGroteskNeue"/>
              </a:rPr>
              <a:t> </a:t>
            </a:r>
            <a:r>
              <a:rPr lang="en-US" b="0" i="0" dirty="0">
                <a:effectLst/>
                <a:latin typeface="fkGroteskNeue"/>
              </a:rPr>
              <a:t>t</a:t>
            </a:r>
            <a:r>
              <a:rPr lang="en-GB" b="0" i="0" dirty="0">
                <a:effectLst/>
                <a:latin typeface="fkGroteskNeue"/>
              </a:rPr>
              <a:t>he total process (permitting, procurement, installation, and commissioning) – takes 6 to 14 months</a:t>
            </a:r>
          </a:p>
          <a:p>
            <a:pPr algn="just"/>
            <a:endParaRPr lang="en-GB" b="0" i="0" dirty="0">
              <a:effectLst/>
              <a:latin typeface="fkGroteskNeue"/>
            </a:endParaRPr>
          </a:p>
          <a:p>
            <a:pPr marL="285750" indent="-285750" algn="just">
              <a:buFont typeface="Arial" panose="020B0604020202020204" pitchFamily="34" charset="0"/>
              <a:buChar char="•"/>
            </a:pPr>
            <a:endParaRPr lang="en-UA" sz="14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833651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C78D8-0FA7-47B5-C18B-75931613B67F}"/>
              </a:ext>
            </a:extLst>
          </p:cNvPr>
          <p:cNvSpPr>
            <a:spLocks noGrp="1"/>
          </p:cNvSpPr>
          <p:nvPr>
            <p:ph type="ctrTitle"/>
          </p:nvPr>
        </p:nvSpPr>
        <p:spPr>
          <a:xfrm>
            <a:off x="1213402" y="2414588"/>
            <a:ext cx="10077451" cy="3289783"/>
          </a:xfrm>
        </p:spPr>
        <p:txBody>
          <a:bodyPr>
            <a:noAutofit/>
          </a:bodyPr>
          <a:lstStyle/>
          <a:p>
            <a:r>
              <a:rPr lang="en-GB" sz="4400" i="0" u="none" strike="noStrike" dirty="0">
                <a:solidFill>
                  <a:srgbClr val="000000"/>
                </a:solidFill>
                <a:effectLst/>
                <a:latin typeface="Montserrat" pitchFamily="2" charset="77"/>
              </a:rPr>
              <a:t>Energy Transition is </a:t>
            </a:r>
            <a:r>
              <a:rPr lang="en-GB" sz="4400" i="0" u="none" strike="noStrike" dirty="0">
                <a:solidFill>
                  <a:srgbClr val="C00000"/>
                </a:solidFill>
                <a:effectLst/>
                <a:latin typeface="Montserrat" pitchFamily="2" charset="77"/>
              </a:rPr>
              <a:t>NOT</a:t>
            </a:r>
            <a:r>
              <a:rPr lang="en-GB" sz="4400" i="0" u="none" strike="noStrike" dirty="0">
                <a:solidFill>
                  <a:srgbClr val="000000"/>
                </a:solidFill>
                <a:effectLst/>
                <a:latin typeface="Montserrat" pitchFamily="2" charset="77"/>
              </a:rPr>
              <a:t> a luxury </a:t>
            </a:r>
            <a:br>
              <a:rPr lang="en-GB" sz="4400" i="0" u="none" strike="noStrike" dirty="0">
                <a:solidFill>
                  <a:srgbClr val="000000"/>
                </a:solidFill>
                <a:effectLst/>
                <a:latin typeface="Montserrat" pitchFamily="2" charset="77"/>
              </a:rPr>
            </a:br>
            <a:br>
              <a:rPr lang="en-GB" sz="4400" i="0" u="none" strike="noStrike" dirty="0">
                <a:solidFill>
                  <a:srgbClr val="000000"/>
                </a:solidFill>
                <a:effectLst/>
                <a:latin typeface="Montserrat" pitchFamily="2" charset="77"/>
              </a:rPr>
            </a:br>
            <a:r>
              <a:rPr lang="en-GB" sz="2800" i="0" u="none" strike="noStrike" dirty="0">
                <a:solidFill>
                  <a:srgbClr val="000000"/>
                </a:solidFill>
                <a:effectLst/>
                <a:latin typeface="Montserrat" pitchFamily="2" charset="77"/>
              </a:rPr>
              <a:t>In Ukraine, </a:t>
            </a:r>
            <a:r>
              <a:rPr lang="en-GB" sz="2800" dirty="0">
                <a:solidFill>
                  <a:srgbClr val="000000"/>
                </a:solidFill>
                <a:latin typeface="Montserrat" pitchFamily="2" charset="77"/>
              </a:rPr>
              <a:t>w</a:t>
            </a:r>
            <a:r>
              <a:rPr lang="en-GB" sz="2800" i="0" u="none" strike="noStrike" dirty="0">
                <a:solidFill>
                  <a:srgbClr val="000000"/>
                </a:solidFill>
                <a:effectLst/>
                <a:latin typeface="Montserrat" pitchFamily="2" charset="77"/>
              </a:rPr>
              <a:t>e do not have the luxury of time</a:t>
            </a:r>
            <a:br>
              <a:rPr lang="en-GB" sz="2800" i="0" u="none" strike="noStrike" dirty="0">
                <a:solidFill>
                  <a:srgbClr val="000000"/>
                </a:solidFill>
                <a:effectLst/>
                <a:latin typeface="Montserrat" pitchFamily="2" charset="77"/>
              </a:rPr>
            </a:br>
            <a:br>
              <a:rPr lang="en-UA" sz="2800" dirty="0">
                <a:latin typeface="Montserrat" pitchFamily="2" charset="77"/>
              </a:rPr>
            </a:br>
            <a:endParaRPr lang="en-UA" sz="2800" dirty="0">
              <a:solidFill>
                <a:schemeClr val="accent3">
                  <a:lumMod val="75000"/>
                  <a:lumOff val="25000"/>
                </a:schemeClr>
              </a:solidFill>
              <a:latin typeface="Montserrat" pitchFamily="2" charset="77"/>
            </a:endParaRPr>
          </a:p>
        </p:txBody>
      </p:sp>
      <p:sp>
        <p:nvSpPr>
          <p:cNvPr id="5" name="Title 1">
            <a:extLst>
              <a:ext uri="{FF2B5EF4-FFF2-40B4-BE49-F238E27FC236}">
                <a16:creationId xmlns:a16="http://schemas.microsoft.com/office/drawing/2014/main" id="{7321DD0D-14AA-9F83-B754-4B9F2062E813}"/>
              </a:ext>
            </a:extLst>
          </p:cNvPr>
          <p:cNvSpPr txBox="1">
            <a:spLocks/>
          </p:cNvSpPr>
          <p:nvPr/>
        </p:nvSpPr>
        <p:spPr>
          <a:xfrm>
            <a:off x="-2729947" y="-1325908"/>
            <a:ext cx="9144000" cy="2387600"/>
          </a:xfrm>
          <a:prstGeom prst="rect">
            <a:avLst/>
          </a:prstGeom>
          <a:noFill/>
          <a:ln>
            <a:noFill/>
          </a:ln>
        </p:spPr>
        <p:txBody>
          <a:bodyPr spcFirstLastPara="1" wrap="square" lIns="91425" tIns="45700" rIns="91425" bIns="45700" anchor="b" anchorCtr="0">
            <a:normAutofit fontScale="32500" lnSpcReduction="2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Montserrat"/>
              <a:buNone/>
              <a:defRPr sz="60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br>
              <a:rPr lang="en-GB" b="0" dirty="0">
                <a:solidFill>
                  <a:srgbClr val="29261B"/>
                </a:solidFill>
                <a:latin typeface="-apple-system"/>
              </a:rPr>
            </a:br>
            <a:br>
              <a:rPr lang="en-GB" b="0" dirty="0">
                <a:solidFill>
                  <a:srgbClr val="29261B"/>
                </a:solidFill>
                <a:latin typeface="-apple-system"/>
              </a:rPr>
            </a:br>
            <a:br>
              <a:rPr lang="en-GB" b="0" dirty="0">
                <a:solidFill>
                  <a:srgbClr val="29261B"/>
                </a:solidFill>
                <a:latin typeface="-apple-system"/>
              </a:rPr>
            </a:br>
            <a:br>
              <a:rPr lang="en-GB" b="0" dirty="0">
                <a:solidFill>
                  <a:srgbClr val="29261B"/>
                </a:solidFill>
                <a:latin typeface="-apple-system"/>
              </a:rPr>
            </a:br>
            <a:br>
              <a:rPr lang="en-GB" b="0" dirty="0">
                <a:solidFill>
                  <a:srgbClr val="29261B"/>
                </a:solidFill>
                <a:latin typeface="-apple-system"/>
              </a:rPr>
            </a:br>
            <a:br>
              <a:rPr lang="en-GB" b="0" dirty="0">
                <a:solidFill>
                  <a:srgbClr val="29261B"/>
                </a:solidFill>
                <a:latin typeface="-apple-system"/>
              </a:rPr>
            </a:br>
            <a:br>
              <a:rPr lang="en-GB" sz="3100" b="0" dirty="0">
                <a:solidFill>
                  <a:srgbClr val="29261B"/>
                </a:solidFill>
                <a:latin typeface="Montserrat" pitchFamily="2" charset="77"/>
              </a:rPr>
            </a:br>
            <a:br>
              <a:rPr lang="en-GB" sz="4000" b="0" dirty="0">
                <a:solidFill>
                  <a:srgbClr val="29261B"/>
                </a:solidFill>
                <a:latin typeface="Montserrat" pitchFamily="2" charset="77"/>
              </a:rPr>
            </a:br>
            <a:br>
              <a:rPr lang="en-GB" sz="4000" b="0" dirty="0">
                <a:solidFill>
                  <a:srgbClr val="C00000"/>
                </a:solidFill>
                <a:latin typeface="AkkuratLLWeb"/>
              </a:rPr>
            </a:br>
            <a:r>
              <a:rPr lang="en-GB" sz="6400" dirty="0">
                <a:solidFill>
                  <a:srgbClr val="C00000"/>
                </a:solidFill>
                <a:latin typeface="Montserrat" pitchFamily="2" charset="77"/>
              </a:rPr>
              <a:t>Lessons Learnt</a:t>
            </a:r>
            <a:endParaRPr lang="en-UA" sz="6400" dirty="0">
              <a:latin typeface="Montserrat" pitchFamily="2" charset="77"/>
            </a:endParaRPr>
          </a:p>
        </p:txBody>
      </p:sp>
      <p:sp>
        <p:nvSpPr>
          <p:cNvPr id="6" name="TextBox 5">
            <a:extLst>
              <a:ext uri="{FF2B5EF4-FFF2-40B4-BE49-F238E27FC236}">
                <a16:creationId xmlns:a16="http://schemas.microsoft.com/office/drawing/2014/main" id="{F2E5390A-382F-71DC-317C-0D0F313763BB}"/>
              </a:ext>
            </a:extLst>
          </p:cNvPr>
          <p:cNvSpPr txBox="1"/>
          <p:nvPr/>
        </p:nvSpPr>
        <p:spPr>
          <a:xfrm>
            <a:off x="4726782" y="5519705"/>
            <a:ext cx="7465218" cy="369332"/>
          </a:xfrm>
          <a:prstGeom prst="rect">
            <a:avLst/>
          </a:prstGeom>
          <a:noFill/>
        </p:spPr>
        <p:txBody>
          <a:bodyPr wrap="square">
            <a:spAutoFit/>
          </a:bodyPr>
          <a:lstStyle/>
          <a:p>
            <a:r>
              <a:rPr lang="en-UA" sz="1800" b="1" dirty="0">
                <a:solidFill>
                  <a:schemeClr val="accent3">
                    <a:lumMod val="75000"/>
                    <a:lumOff val="25000"/>
                  </a:schemeClr>
                </a:solidFill>
                <a:latin typeface="Montserrat" pitchFamily="2" charset="77"/>
              </a:rPr>
              <a:t>Neither the world does</a:t>
            </a:r>
            <a:r>
              <a:rPr lang="en-UA" sz="1400" dirty="0">
                <a:solidFill>
                  <a:schemeClr val="accent3">
                    <a:lumMod val="75000"/>
                    <a:lumOff val="25000"/>
                  </a:schemeClr>
                </a:solidFill>
                <a:latin typeface="Montserrat" pitchFamily="2" charset="77"/>
              </a:rPr>
              <a:t>.</a:t>
            </a:r>
            <a:endParaRPr lang="en-UA" dirty="0"/>
          </a:p>
        </p:txBody>
      </p:sp>
    </p:spTree>
    <p:extLst>
      <p:ext uri="{BB962C8B-B14F-4D97-AF65-F5344CB8AC3E}">
        <p14:creationId xmlns:p14="http://schemas.microsoft.com/office/powerpoint/2010/main" val="25414952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E6472-2E76-2373-D44B-E41B94DFD400}"/>
              </a:ext>
            </a:extLst>
          </p:cNvPr>
          <p:cNvSpPr>
            <a:spLocks noGrp="1"/>
          </p:cNvSpPr>
          <p:nvPr>
            <p:ph type="ctrTitle"/>
          </p:nvPr>
        </p:nvSpPr>
        <p:spPr/>
        <p:txBody>
          <a:bodyPr/>
          <a:lstStyle/>
          <a:p>
            <a:endParaRPr lang="en-UA"/>
          </a:p>
        </p:txBody>
      </p:sp>
      <p:sp>
        <p:nvSpPr>
          <p:cNvPr id="3" name="Subtitle 2">
            <a:extLst>
              <a:ext uri="{FF2B5EF4-FFF2-40B4-BE49-F238E27FC236}">
                <a16:creationId xmlns:a16="http://schemas.microsoft.com/office/drawing/2014/main" id="{81D66331-D868-2567-591B-313CDE89C5DE}"/>
              </a:ext>
            </a:extLst>
          </p:cNvPr>
          <p:cNvSpPr>
            <a:spLocks noGrp="1"/>
          </p:cNvSpPr>
          <p:nvPr>
            <p:ph type="subTitle" idx="1"/>
          </p:nvPr>
        </p:nvSpPr>
        <p:spPr/>
        <p:txBody>
          <a:bodyPr/>
          <a:lstStyle/>
          <a:p>
            <a:endParaRPr lang="en-UA"/>
          </a:p>
        </p:txBody>
      </p:sp>
      <p:pic>
        <p:nvPicPr>
          <p:cNvPr id="2050" name="Picture 2" descr="DTEK opens wind farm in Ukraine amid war to build back greener after  russian attacks — DTEK">
            <a:extLst>
              <a:ext uri="{FF2B5EF4-FFF2-40B4-BE49-F238E27FC236}">
                <a16:creationId xmlns:a16="http://schemas.microsoft.com/office/drawing/2014/main" id="{5F96F28A-F7CC-4912-4954-7AD7B1A01B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1999" cy="769402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3DD5B93-8AAA-6E71-814E-A581C2973141}"/>
              </a:ext>
            </a:extLst>
          </p:cNvPr>
          <p:cNvSpPr txBox="1"/>
          <p:nvPr/>
        </p:nvSpPr>
        <p:spPr>
          <a:xfrm>
            <a:off x="1106455" y="1322173"/>
            <a:ext cx="3148532" cy="4130527"/>
          </a:xfrm>
          <a:prstGeom prst="rect">
            <a:avLst/>
          </a:prstGeom>
        </p:spPr>
        <p:txBody>
          <a:bodyPr vert="horz" lIns="91440" tIns="45720" rIns="91440" bIns="45720" rtlCol="0">
            <a:noAutofit/>
          </a:bodyPr>
          <a:lstStyle/>
          <a:p>
            <a:pPr>
              <a:lnSpc>
                <a:spcPct val="90000"/>
              </a:lnSpc>
              <a:spcAft>
                <a:spcPts val="600"/>
              </a:spcAft>
            </a:pPr>
            <a:endParaRPr lang="en-US" sz="1600" b="1" kern="1200" dirty="0">
              <a:solidFill>
                <a:schemeClr val="tx1"/>
              </a:solidFill>
              <a:latin typeface="Montserrat" pitchFamily="2" charset="77"/>
              <a:ea typeface="+mn-ea"/>
              <a:cs typeface="+mn-cs"/>
            </a:endParaRPr>
          </a:p>
          <a:p>
            <a:pPr>
              <a:lnSpc>
                <a:spcPct val="90000"/>
              </a:lnSpc>
              <a:spcAft>
                <a:spcPts val="600"/>
              </a:spcAft>
            </a:pPr>
            <a:endParaRPr lang="en-US" sz="1600" b="1" kern="1200" dirty="0">
              <a:solidFill>
                <a:schemeClr val="tx1"/>
              </a:solidFill>
              <a:latin typeface="Montserrat" pitchFamily="2" charset="77"/>
              <a:ea typeface="+mn-ea"/>
              <a:cs typeface="+mn-cs"/>
            </a:endParaRPr>
          </a:p>
          <a:p>
            <a:pPr>
              <a:lnSpc>
                <a:spcPct val="90000"/>
              </a:lnSpc>
              <a:spcAft>
                <a:spcPts val="600"/>
              </a:spcAft>
            </a:pPr>
            <a:endParaRPr lang="en-US" sz="1600" b="1" kern="1200" dirty="0">
              <a:solidFill>
                <a:schemeClr val="tx1"/>
              </a:solidFill>
              <a:latin typeface="Montserrat" pitchFamily="2" charset="77"/>
              <a:ea typeface="+mn-ea"/>
              <a:cs typeface="+mn-cs"/>
            </a:endParaRPr>
          </a:p>
          <a:p>
            <a:pPr>
              <a:lnSpc>
                <a:spcPct val="90000"/>
              </a:lnSpc>
              <a:spcAft>
                <a:spcPts val="600"/>
              </a:spcAft>
            </a:pPr>
            <a:endParaRPr lang="en-US" sz="1600" b="1" kern="1200" dirty="0">
              <a:solidFill>
                <a:schemeClr val="tx1"/>
              </a:solidFill>
              <a:latin typeface="Montserrat" pitchFamily="2" charset="77"/>
              <a:ea typeface="+mn-ea"/>
              <a:cs typeface="+mn-cs"/>
            </a:endParaRPr>
          </a:p>
          <a:p>
            <a:pPr>
              <a:lnSpc>
                <a:spcPct val="90000"/>
              </a:lnSpc>
              <a:spcAft>
                <a:spcPts val="600"/>
              </a:spcAft>
            </a:pPr>
            <a:endParaRPr lang="en-US" sz="1600" b="1" kern="1200" dirty="0">
              <a:solidFill>
                <a:schemeClr val="tx1"/>
              </a:solidFill>
              <a:latin typeface="Montserrat" pitchFamily="2" charset="77"/>
              <a:ea typeface="+mn-ea"/>
              <a:cs typeface="+mn-cs"/>
            </a:endParaRPr>
          </a:p>
          <a:p>
            <a:pPr>
              <a:lnSpc>
                <a:spcPct val="90000"/>
              </a:lnSpc>
              <a:spcAft>
                <a:spcPts val="600"/>
              </a:spcAft>
            </a:pPr>
            <a:endParaRPr lang="en-US" sz="1600" b="1" kern="1200" dirty="0">
              <a:solidFill>
                <a:schemeClr val="tx1"/>
              </a:solidFill>
              <a:latin typeface="Montserrat" pitchFamily="2" charset="77"/>
              <a:ea typeface="+mn-ea"/>
              <a:cs typeface="+mn-cs"/>
            </a:endParaRPr>
          </a:p>
          <a:p>
            <a:pPr>
              <a:lnSpc>
                <a:spcPct val="90000"/>
              </a:lnSpc>
              <a:spcAft>
                <a:spcPts val="600"/>
              </a:spcAft>
            </a:pPr>
            <a:endParaRPr lang="en-US" sz="1600" b="1" kern="1200" dirty="0">
              <a:solidFill>
                <a:schemeClr val="tx1"/>
              </a:solidFill>
              <a:latin typeface="Montserrat" pitchFamily="2" charset="77"/>
              <a:ea typeface="+mn-ea"/>
              <a:cs typeface="+mn-cs"/>
            </a:endParaRPr>
          </a:p>
        </p:txBody>
      </p:sp>
      <p:sp>
        <p:nvSpPr>
          <p:cNvPr id="5" name="TextBox 4">
            <a:extLst>
              <a:ext uri="{FF2B5EF4-FFF2-40B4-BE49-F238E27FC236}">
                <a16:creationId xmlns:a16="http://schemas.microsoft.com/office/drawing/2014/main" id="{B1AD9513-00C4-A9A9-CBA9-02EFEF6C54C6}"/>
              </a:ext>
            </a:extLst>
          </p:cNvPr>
          <p:cNvSpPr txBox="1"/>
          <p:nvPr/>
        </p:nvSpPr>
        <p:spPr>
          <a:xfrm>
            <a:off x="255971" y="5544645"/>
            <a:ext cx="4799439" cy="4298756"/>
          </a:xfrm>
          <a:prstGeom prst="rect">
            <a:avLst/>
          </a:prstGeom>
        </p:spPr>
        <p:txBody>
          <a:bodyPr vert="horz" lIns="91440" tIns="45720" rIns="91440" bIns="45720" rtlCol="0">
            <a:noAutofit/>
          </a:bodyPr>
          <a:lstStyle/>
          <a:p>
            <a:pPr>
              <a:lnSpc>
                <a:spcPct val="90000"/>
              </a:lnSpc>
              <a:spcAft>
                <a:spcPts val="600"/>
              </a:spcAft>
            </a:pPr>
            <a:r>
              <a:rPr lang="en-US" sz="1600" b="1" i="0" strike="noStrike" kern="1200" dirty="0">
                <a:solidFill>
                  <a:schemeClr val="tx1"/>
                </a:solidFill>
                <a:effectLst/>
                <a:latin typeface="Montserrat" pitchFamily="2" charset="77"/>
                <a:ea typeface="+mn-ea"/>
                <a:cs typeface="+mn-cs"/>
              </a:rPr>
              <a:t>Ukraine has installed more onshore wind power (114 megawatts) since the start of the war than the UK. </a:t>
            </a:r>
          </a:p>
          <a:p>
            <a:pPr>
              <a:lnSpc>
                <a:spcPct val="90000"/>
              </a:lnSpc>
              <a:spcAft>
                <a:spcPts val="600"/>
              </a:spcAft>
            </a:pPr>
            <a:endParaRPr lang="en-US" sz="1600" b="1" kern="1200" dirty="0">
              <a:solidFill>
                <a:schemeClr val="tx1"/>
              </a:solidFill>
              <a:latin typeface="Montserrat" pitchFamily="2" charset="77"/>
              <a:ea typeface="+mn-ea"/>
              <a:cs typeface="+mn-cs"/>
            </a:endParaRPr>
          </a:p>
          <a:p>
            <a:pPr>
              <a:lnSpc>
                <a:spcPct val="90000"/>
              </a:lnSpc>
              <a:spcAft>
                <a:spcPts val="600"/>
              </a:spcAft>
            </a:pPr>
            <a:endParaRPr lang="en-US" sz="1600" b="1" kern="1200" dirty="0">
              <a:solidFill>
                <a:schemeClr val="tx1"/>
              </a:solidFill>
              <a:latin typeface="Montserrat" pitchFamily="2" charset="77"/>
              <a:ea typeface="+mn-ea"/>
              <a:cs typeface="+mn-cs"/>
            </a:endParaRPr>
          </a:p>
          <a:p>
            <a:pPr>
              <a:lnSpc>
                <a:spcPct val="90000"/>
              </a:lnSpc>
              <a:spcAft>
                <a:spcPts val="600"/>
              </a:spcAft>
            </a:pPr>
            <a:endParaRPr lang="en-US" sz="1600" b="1" kern="1200" dirty="0">
              <a:solidFill>
                <a:schemeClr val="tx1"/>
              </a:solidFill>
              <a:latin typeface="Montserrat" pitchFamily="2" charset="77"/>
              <a:ea typeface="+mn-ea"/>
              <a:cs typeface="+mn-cs"/>
            </a:endParaRPr>
          </a:p>
          <a:p>
            <a:pPr>
              <a:lnSpc>
                <a:spcPct val="90000"/>
              </a:lnSpc>
              <a:spcAft>
                <a:spcPts val="600"/>
              </a:spcAft>
            </a:pPr>
            <a:endParaRPr lang="en-US" sz="1600" b="1" kern="1200" dirty="0">
              <a:solidFill>
                <a:schemeClr val="tx1"/>
              </a:solidFill>
              <a:latin typeface="Montserrat" pitchFamily="2" charset="77"/>
              <a:ea typeface="+mn-ea"/>
              <a:cs typeface="+mn-cs"/>
            </a:endParaRPr>
          </a:p>
          <a:p>
            <a:pPr>
              <a:lnSpc>
                <a:spcPct val="90000"/>
              </a:lnSpc>
              <a:spcAft>
                <a:spcPts val="600"/>
              </a:spcAft>
            </a:pPr>
            <a:endParaRPr lang="en-US" sz="1600" b="1" i="0" strike="noStrike" kern="1200" dirty="0">
              <a:solidFill>
                <a:schemeClr val="tx1"/>
              </a:solidFill>
              <a:effectLst/>
              <a:latin typeface="Montserrat" pitchFamily="2" charset="77"/>
              <a:ea typeface="+mn-ea"/>
              <a:cs typeface="+mn-cs"/>
            </a:endParaRPr>
          </a:p>
        </p:txBody>
      </p:sp>
      <p:sp>
        <p:nvSpPr>
          <p:cNvPr id="6" name="Google Shape;566;p8">
            <a:extLst>
              <a:ext uri="{FF2B5EF4-FFF2-40B4-BE49-F238E27FC236}">
                <a16:creationId xmlns:a16="http://schemas.microsoft.com/office/drawing/2014/main" id="{06712508-5936-26E6-8B00-92161D2F4C3B}"/>
              </a:ext>
            </a:extLst>
          </p:cNvPr>
          <p:cNvSpPr/>
          <p:nvPr/>
        </p:nvSpPr>
        <p:spPr>
          <a:xfrm>
            <a:off x="255971" y="613651"/>
            <a:ext cx="5335360" cy="2158671"/>
          </a:xfrm>
          <a:prstGeom prst="roundRect">
            <a:avLst>
              <a:gd name="adj" fmla="val 2819"/>
            </a:avLst>
          </a:prstGeom>
          <a:solidFill>
            <a:schemeClr val="bg1">
              <a:lumMod val="95000"/>
              <a:alpha val="60387"/>
            </a:schemeClr>
          </a:solidFill>
          <a:ln>
            <a:noFill/>
          </a:ln>
        </p:spPr>
        <p:txBody>
          <a:bodyPr spcFirstLastPara="1" wrap="square" lIns="91425" tIns="45700" rIns="91425" bIns="45700" anchor="ctr" anchorCtr="0">
            <a:noAutofit/>
          </a:bodyPr>
          <a:lstStyle/>
          <a:p>
            <a:pPr marL="228600"/>
            <a:r>
              <a:rPr lang="en-GB" b="1" dirty="0">
                <a:solidFill>
                  <a:schemeClr val="tx1"/>
                </a:solidFill>
                <a:latin typeface="Montserrat" pitchFamily="2" charset="77"/>
              </a:rPr>
              <a:t>Despite active war phase,  Ukraine commissioned </a:t>
            </a:r>
            <a:r>
              <a:rPr lang="en-GB" b="1" dirty="0">
                <a:solidFill>
                  <a:schemeClr val="tx1"/>
                </a:solidFill>
                <a:effectLst/>
                <a:latin typeface="Montserrat" pitchFamily="2" charset="77"/>
              </a:rPr>
              <a:t>1.6 GW of new renewable energy capacity </a:t>
            </a:r>
            <a:br>
              <a:rPr lang="en-GB" dirty="0">
                <a:effectLst/>
                <a:latin typeface="Montserrat" pitchFamily="2" charset="77"/>
              </a:rPr>
            </a:br>
            <a:endParaRPr lang="en-GB" dirty="0">
              <a:effectLst/>
              <a:latin typeface="Montserrat" pitchFamily="2" charset="77"/>
            </a:endParaRPr>
          </a:p>
          <a:p>
            <a:r>
              <a:rPr lang="en-GB" dirty="0">
                <a:latin typeface="Montserrat" pitchFamily="2" charset="77"/>
              </a:rPr>
              <a:t>    H</a:t>
            </a:r>
            <a:r>
              <a:rPr lang="en-GB" dirty="0">
                <a:effectLst/>
                <a:latin typeface="Montserrat" pitchFamily="2" charset="77"/>
              </a:rPr>
              <a:t>ousehold, commercial, and some utility-scale solar     </a:t>
            </a:r>
          </a:p>
          <a:p>
            <a:r>
              <a:rPr lang="en-GB" dirty="0">
                <a:latin typeface="Montserrat" pitchFamily="2" charset="77"/>
              </a:rPr>
              <a:t>    </a:t>
            </a:r>
            <a:r>
              <a:rPr lang="en-GB" dirty="0">
                <a:effectLst/>
                <a:latin typeface="Montserrat" pitchFamily="2" charset="77"/>
              </a:rPr>
              <a:t>installations, along with new wind, biomass, and small     </a:t>
            </a:r>
          </a:p>
          <a:p>
            <a:r>
              <a:rPr lang="en-GB" dirty="0">
                <a:latin typeface="Montserrat" pitchFamily="2" charset="77"/>
              </a:rPr>
              <a:t>    </a:t>
            </a:r>
            <a:r>
              <a:rPr lang="en-GB" dirty="0">
                <a:effectLst/>
                <a:latin typeface="Montserrat" pitchFamily="2" charset="77"/>
              </a:rPr>
              <a:t>hydro projects. </a:t>
            </a:r>
          </a:p>
        </p:txBody>
      </p:sp>
      <p:sp>
        <p:nvSpPr>
          <p:cNvPr id="7" name="Google Shape;566;p8">
            <a:extLst>
              <a:ext uri="{FF2B5EF4-FFF2-40B4-BE49-F238E27FC236}">
                <a16:creationId xmlns:a16="http://schemas.microsoft.com/office/drawing/2014/main" id="{3E991007-25F8-EE08-B884-1790286A1AE4}"/>
              </a:ext>
            </a:extLst>
          </p:cNvPr>
          <p:cNvSpPr/>
          <p:nvPr/>
        </p:nvSpPr>
        <p:spPr>
          <a:xfrm>
            <a:off x="5591331" y="6763611"/>
            <a:ext cx="6344698" cy="630054"/>
          </a:xfrm>
          <a:prstGeom prst="roundRect">
            <a:avLst>
              <a:gd name="adj" fmla="val 2819"/>
            </a:avLst>
          </a:prstGeom>
          <a:solidFill>
            <a:schemeClr val="bg1">
              <a:lumMod val="95000"/>
            </a:schemeClr>
          </a:solidFill>
          <a:ln>
            <a:noFill/>
          </a:ln>
        </p:spPr>
        <p:txBody>
          <a:bodyPr spcFirstLastPara="1" wrap="square" lIns="91425" tIns="45700" rIns="91425" bIns="45700" anchor="ctr" anchorCtr="0">
            <a:noAutofit/>
          </a:bodyPr>
          <a:lstStyle/>
          <a:p>
            <a:pPr>
              <a:lnSpc>
                <a:spcPct val="90000"/>
              </a:lnSpc>
              <a:spcAft>
                <a:spcPts val="600"/>
              </a:spcAft>
            </a:pPr>
            <a:r>
              <a:rPr lang="en-US" sz="1200" b="1" dirty="0" err="1">
                <a:solidFill>
                  <a:schemeClr val="tx1"/>
                </a:solidFill>
                <a:latin typeface="Montserrat" pitchFamily="2" charset="77"/>
              </a:rPr>
              <a:t>Tyligulska</a:t>
            </a:r>
            <a:r>
              <a:rPr lang="en-US" sz="1200" b="1" dirty="0">
                <a:solidFill>
                  <a:schemeClr val="tx1"/>
                </a:solidFill>
                <a:latin typeface="Montserrat" pitchFamily="2" charset="77"/>
              </a:rPr>
              <a:t> wind power plant, </a:t>
            </a:r>
            <a:r>
              <a:rPr lang="en-US" sz="1200" b="1" dirty="0">
                <a:latin typeface="Montserrat" pitchFamily="2" charset="77"/>
              </a:rPr>
              <a:t>constructed just 60 miles from the frontline, provides clean electricity powering about 200,000 homes</a:t>
            </a:r>
            <a:r>
              <a:rPr lang="en-US" sz="1200" b="1" i="0" u="none" strike="noStrike" kern="1200" dirty="0">
                <a:solidFill>
                  <a:schemeClr val="tx1"/>
                </a:solidFill>
                <a:effectLst/>
                <a:latin typeface="Montserrat" pitchFamily="2" charset="77"/>
                <a:ea typeface="+mn-ea"/>
                <a:cs typeface="+mn-cs"/>
              </a:rPr>
              <a:t> in the southern region of Mykolaiv.</a:t>
            </a:r>
            <a:endParaRPr lang="en-UA" sz="1200" dirty="0"/>
          </a:p>
        </p:txBody>
      </p:sp>
    </p:spTree>
    <p:extLst>
      <p:ext uri="{BB962C8B-B14F-4D97-AF65-F5344CB8AC3E}">
        <p14:creationId xmlns:p14="http://schemas.microsoft.com/office/powerpoint/2010/main" val="4191794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Сhernihiv School No.19">
            <a:extLst>
              <a:ext uri="{FF2B5EF4-FFF2-40B4-BE49-F238E27FC236}">
                <a16:creationId xmlns:a16="http://schemas.microsoft.com/office/drawing/2014/main" id="{224F4E85-6F12-94A9-E251-50D08B3767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4216" y="0"/>
            <a:ext cx="680876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4">
            <a:extLst>
              <a:ext uri="{FF2B5EF4-FFF2-40B4-BE49-F238E27FC236}">
                <a16:creationId xmlns:a16="http://schemas.microsoft.com/office/drawing/2014/main" id="{87C3E87A-366D-22C7-E947-77410BBA93AA}"/>
              </a:ext>
            </a:extLst>
          </p:cNvPr>
          <p:cNvSpPr txBox="1">
            <a:spLocks/>
          </p:cNvSpPr>
          <p:nvPr/>
        </p:nvSpPr>
        <p:spPr>
          <a:xfrm>
            <a:off x="6857789" y="1568359"/>
            <a:ext cx="4931442" cy="4937207"/>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228600"/>
            <a:endParaRPr lang="en-UA" sz="1800" dirty="0"/>
          </a:p>
        </p:txBody>
      </p:sp>
      <p:sp>
        <p:nvSpPr>
          <p:cNvPr id="3" name="Google Shape;566;p8">
            <a:extLst>
              <a:ext uri="{FF2B5EF4-FFF2-40B4-BE49-F238E27FC236}">
                <a16:creationId xmlns:a16="http://schemas.microsoft.com/office/drawing/2014/main" id="{9FE2CD7A-137A-4D3E-382B-75AD8B386837}"/>
              </a:ext>
            </a:extLst>
          </p:cNvPr>
          <p:cNvSpPr/>
          <p:nvPr/>
        </p:nvSpPr>
        <p:spPr>
          <a:xfrm>
            <a:off x="266713" y="62125"/>
            <a:ext cx="4324339" cy="580617"/>
          </a:xfrm>
          <a:prstGeom prst="roundRect">
            <a:avLst>
              <a:gd name="adj" fmla="val 2819"/>
            </a:avLst>
          </a:prstGeom>
          <a:solidFill>
            <a:schemeClr val="bg1">
              <a:lumMod val="95000"/>
            </a:schemeClr>
          </a:solidFill>
          <a:ln>
            <a:noFill/>
          </a:ln>
        </p:spPr>
        <p:txBody>
          <a:bodyPr spcFirstLastPara="1" wrap="square" lIns="91425" tIns="45700" rIns="91425" bIns="45700" anchor="ctr" anchorCtr="0">
            <a:noAutofit/>
          </a:bodyPr>
          <a:lstStyle/>
          <a:p>
            <a:pPr algn="ctr" fontAlgn="base"/>
            <a:r>
              <a:rPr lang="en-GB" sz="1200" b="1" dirty="0">
                <a:latin typeface="Montserrat" pitchFamily="2" charset="77"/>
              </a:rPr>
              <a:t>A solar plant with energy storage systems </a:t>
            </a:r>
            <a:r>
              <a:rPr lang="en-US" sz="1200" b="1" dirty="0">
                <a:latin typeface="Montserrat" pitchFamily="2" charset="77"/>
              </a:rPr>
              <a:t>already </a:t>
            </a:r>
            <a:r>
              <a:rPr lang="en-GB" sz="1200" b="1" dirty="0">
                <a:latin typeface="Montserrat" pitchFamily="2" charset="77"/>
              </a:rPr>
              <a:t>operating at Chernihiv Secondary School № 19</a:t>
            </a:r>
            <a:endParaRPr lang="en-UA" sz="1200" dirty="0"/>
          </a:p>
        </p:txBody>
      </p:sp>
      <p:sp>
        <p:nvSpPr>
          <p:cNvPr id="5" name="TextBox 4">
            <a:extLst>
              <a:ext uri="{FF2B5EF4-FFF2-40B4-BE49-F238E27FC236}">
                <a16:creationId xmlns:a16="http://schemas.microsoft.com/office/drawing/2014/main" id="{B2F0F725-7C31-576F-5AF9-8F785F02F2A6}"/>
              </a:ext>
            </a:extLst>
          </p:cNvPr>
          <p:cNvSpPr txBox="1"/>
          <p:nvPr/>
        </p:nvSpPr>
        <p:spPr>
          <a:xfrm rot="21265166">
            <a:off x="4353837" y="5206626"/>
            <a:ext cx="9032980" cy="861774"/>
          </a:xfrm>
          <a:prstGeom prst="rect">
            <a:avLst/>
          </a:prstGeom>
          <a:solidFill>
            <a:schemeClr val="bg1"/>
          </a:solidFill>
        </p:spPr>
        <p:txBody>
          <a:bodyPr wrap="square">
            <a:spAutoFit/>
          </a:bodyPr>
          <a:lstStyle/>
          <a:p>
            <a:r>
              <a:rPr lang="en-GB" sz="1800" b="1" dirty="0">
                <a:solidFill>
                  <a:srgbClr val="000000"/>
                </a:solidFill>
                <a:effectLst/>
                <a:latin typeface="Montserrat" pitchFamily="2" charset="77"/>
              </a:rPr>
              <a:t>Solar Initiatives: “100 Solar Schools” and “50 Solar Hospitals” </a:t>
            </a:r>
          </a:p>
          <a:p>
            <a:r>
              <a:rPr lang="en-GB" sz="1800" dirty="0">
                <a:solidFill>
                  <a:srgbClr val="000000"/>
                </a:solidFill>
                <a:effectLst/>
                <a:latin typeface="Montserrat" pitchFamily="2" charset="77"/>
              </a:rPr>
              <a:t>The Energy Act for Ukraine Foundation</a:t>
            </a:r>
          </a:p>
          <a:p>
            <a:pPr>
              <a:buNone/>
            </a:pPr>
            <a:endParaRPr lang="en-GB" b="1" dirty="0">
              <a:solidFill>
                <a:srgbClr val="000000"/>
              </a:solidFill>
              <a:effectLst/>
              <a:latin typeface="Helvetica" pitchFamily="2" charset="0"/>
            </a:endParaRPr>
          </a:p>
        </p:txBody>
      </p:sp>
      <p:sp>
        <p:nvSpPr>
          <p:cNvPr id="6" name="TextBox 5">
            <a:extLst>
              <a:ext uri="{FF2B5EF4-FFF2-40B4-BE49-F238E27FC236}">
                <a16:creationId xmlns:a16="http://schemas.microsoft.com/office/drawing/2014/main" id="{3188EC65-3F3A-D10D-B2D6-FD826654981C}"/>
              </a:ext>
            </a:extLst>
          </p:cNvPr>
          <p:cNvSpPr txBox="1"/>
          <p:nvPr/>
        </p:nvSpPr>
        <p:spPr>
          <a:xfrm>
            <a:off x="13314947" y="-2133600"/>
            <a:ext cx="184731" cy="307777"/>
          </a:xfrm>
          <a:prstGeom prst="rect">
            <a:avLst/>
          </a:prstGeom>
          <a:solidFill>
            <a:schemeClr val="bg1"/>
          </a:solidFill>
        </p:spPr>
        <p:txBody>
          <a:bodyPr wrap="none" rtlCol="0">
            <a:spAutoFit/>
          </a:bodyPr>
          <a:lstStyle/>
          <a:p>
            <a:endParaRPr lang="en-UA" dirty="0"/>
          </a:p>
        </p:txBody>
      </p:sp>
    </p:spTree>
    <p:extLst>
      <p:ext uri="{BB962C8B-B14F-4D97-AF65-F5344CB8AC3E}">
        <p14:creationId xmlns:p14="http://schemas.microsoft.com/office/powerpoint/2010/main" val="4172077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549B397-C308-DC81-BEC0-99BFB6E3CC83}"/>
              </a:ext>
            </a:extLst>
          </p:cNvPr>
          <p:cNvSpPr>
            <a:spLocks noGrp="1"/>
          </p:cNvSpPr>
          <p:nvPr>
            <p:ph type="subTitle" idx="1"/>
          </p:nvPr>
        </p:nvSpPr>
        <p:spPr/>
        <p:txBody>
          <a:bodyPr/>
          <a:lstStyle/>
          <a:p>
            <a:endParaRPr lang="en-UA"/>
          </a:p>
        </p:txBody>
      </p:sp>
      <p:pic>
        <p:nvPicPr>
          <p:cNvPr id="1026" name="Picture 2">
            <a:extLst>
              <a:ext uri="{FF2B5EF4-FFF2-40B4-BE49-F238E27FC236}">
                <a16:creationId xmlns:a16="http://schemas.microsoft.com/office/drawing/2014/main" id="{1A7034B7-F674-F64D-CB27-9555F48CBD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9372"/>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566;p8">
            <a:extLst>
              <a:ext uri="{FF2B5EF4-FFF2-40B4-BE49-F238E27FC236}">
                <a16:creationId xmlns:a16="http://schemas.microsoft.com/office/drawing/2014/main" id="{A08EF049-E927-7B4E-6C3E-6D20CF54AB89}"/>
              </a:ext>
            </a:extLst>
          </p:cNvPr>
          <p:cNvSpPr/>
          <p:nvPr/>
        </p:nvSpPr>
        <p:spPr>
          <a:xfrm>
            <a:off x="513472" y="2187355"/>
            <a:ext cx="3545057" cy="3196211"/>
          </a:xfrm>
          <a:prstGeom prst="roundRect">
            <a:avLst>
              <a:gd name="adj" fmla="val 2819"/>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i="0" strike="noStrike" dirty="0">
                <a:solidFill>
                  <a:schemeClr val="tx1"/>
                </a:solidFill>
                <a:effectLst/>
                <a:latin typeface="Montserrat" pitchFamily="2" charset="77"/>
                <a:hlinkClick r:id="rId4">
                  <a:extLst>
                    <a:ext uri="{A12FA001-AC4F-418D-AE19-62706E023703}">
                      <ahyp:hlinkClr xmlns:ahyp="http://schemas.microsoft.com/office/drawing/2018/hyperlinkcolor" val="tx"/>
                    </a:ext>
                  </a:extLst>
                </a:hlinkClick>
              </a:rPr>
              <a:t>30 kilowatt solar power plant</a:t>
            </a:r>
            <a:r>
              <a:rPr lang="en-GB" sz="1600" b="1" i="0" strike="noStrike" dirty="0">
                <a:solidFill>
                  <a:schemeClr val="tx1"/>
                </a:solidFill>
                <a:effectLst/>
                <a:latin typeface="Montserrat" pitchFamily="2" charset="77"/>
              </a:rPr>
              <a:t> installed on the roof of </a:t>
            </a:r>
            <a:r>
              <a:rPr lang="en-GB" sz="1600" b="1" i="0" strike="noStrike" dirty="0">
                <a:solidFill>
                  <a:schemeClr val="tx1"/>
                </a:solidFill>
                <a:effectLst/>
                <a:latin typeface="Montserrat" pitchFamily="2" charset="77"/>
                <a:hlinkClick r:id="rId4">
                  <a:extLst>
                    <a:ext uri="{A12FA001-AC4F-418D-AE19-62706E023703}">
                      <ahyp:hlinkClr xmlns:ahyp="http://schemas.microsoft.com/office/drawing/2018/hyperlinkcolor" val="tx"/>
                    </a:ext>
                  </a:extLst>
                </a:hlinkClick>
              </a:rPr>
              <a:t>Boryslav Hospital</a:t>
            </a:r>
            <a:r>
              <a:rPr lang="en-GB" sz="1600" b="1" i="0" strike="noStrike" dirty="0">
                <a:solidFill>
                  <a:schemeClr val="tx1"/>
                </a:solidFill>
                <a:effectLst/>
                <a:latin typeface="Montserrat" pitchFamily="2" charset="77"/>
              </a:rPr>
              <a:t>.</a:t>
            </a:r>
          </a:p>
          <a:p>
            <a:pPr marL="0" marR="0" lvl="0" indent="0" rtl="0">
              <a:spcBef>
                <a:spcPts val="0"/>
              </a:spcBef>
              <a:spcAft>
                <a:spcPts val="0"/>
              </a:spcAft>
              <a:buNone/>
            </a:pPr>
            <a:br>
              <a:rPr lang="en-GB" sz="1600" dirty="0">
                <a:latin typeface="Montserrat" pitchFamily="2" charset="77"/>
              </a:rPr>
            </a:br>
            <a:r>
              <a:rPr lang="en-US" dirty="0">
                <a:solidFill>
                  <a:srgbClr val="0E0F0C"/>
                </a:solidFill>
                <a:latin typeface="Montserrat" pitchFamily="2" charset="77"/>
              </a:rPr>
              <a:t>O</a:t>
            </a:r>
            <a:r>
              <a:rPr lang="en-GB" b="0" i="0" u="none" strike="noStrike" dirty="0" err="1">
                <a:solidFill>
                  <a:srgbClr val="0E0F0C"/>
                </a:solidFill>
                <a:effectLst/>
                <a:latin typeface="Montserrat" pitchFamily="2" charset="77"/>
              </a:rPr>
              <a:t>pened</a:t>
            </a:r>
            <a:r>
              <a:rPr lang="en-GB" b="0" i="0" u="none" strike="noStrike" dirty="0">
                <a:solidFill>
                  <a:srgbClr val="0E0F0C"/>
                </a:solidFill>
                <a:effectLst/>
                <a:latin typeface="Montserrat" pitchFamily="2" charset="77"/>
              </a:rPr>
              <a:t> on January 7,</a:t>
            </a:r>
            <a:r>
              <a:rPr lang="en-GB" dirty="0">
                <a:solidFill>
                  <a:srgbClr val="0E0F0C"/>
                </a:solidFill>
                <a:latin typeface="Montserrat" pitchFamily="2" charset="77"/>
              </a:rPr>
              <a:t> 2024, it </a:t>
            </a:r>
            <a:r>
              <a:rPr lang="en-GB" b="0" i="0" u="none" strike="noStrike" dirty="0">
                <a:solidFill>
                  <a:srgbClr val="0E0F0C"/>
                </a:solidFill>
                <a:effectLst/>
                <a:latin typeface="Montserrat" pitchFamily="2" charset="77"/>
              </a:rPr>
              <a:t>will produce </a:t>
            </a:r>
            <a:r>
              <a:rPr lang="en-US" b="0" i="0" u="none" strike="noStrike" dirty="0">
                <a:solidFill>
                  <a:srgbClr val="0E0F0C"/>
                </a:solidFill>
                <a:effectLst/>
                <a:latin typeface="Montserrat" pitchFamily="2" charset="77"/>
              </a:rPr>
              <a:t>~ </a:t>
            </a:r>
            <a:r>
              <a:rPr lang="en-GB" b="0" i="0" u="none" strike="noStrike" dirty="0">
                <a:solidFill>
                  <a:srgbClr val="0E0F0C"/>
                </a:solidFill>
                <a:effectLst/>
                <a:latin typeface="Montserrat" pitchFamily="2" charset="77"/>
              </a:rPr>
              <a:t>25,000 kWh per year, </a:t>
            </a:r>
          </a:p>
          <a:p>
            <a:pPr marL="0" marR="0" lvl="0" indent="0" rtl="0">
              <a:spcBef>
                <a:spcPts val="0"/>
              </a:spcBef>
              <a:spcAft>
                <a:spcPts val="0"/>
              </a:spcAft>
              <a:buNone/>
            </a:pPr>
            <a:r>
              <a:rPr lang="en-GB" b="0" i="0" u="none" strike="noStrike" dirty="0">
                <a:solidFill>
                  <a:srgbClr val="0E0F0C"/>
                </a:solidFill>
                <a:effectLst/>
                <a:latin typeface="Montserrat" pitchFamily="2" charset="77"/>
              </a:rPr>
              <a:t>saving up to 35% of the electricity needed to operate the building.</a:t>
            </a:r>
          </a:p>
          <a:p>
            <a:pPr marL="0" marR="0" lvl="0" indent="0" rtl="0">
              <a:spcBef>
                <a:spcPts val="0"/>
              </a:spcBef>
              <a:spcAft>
                <a:spcPts val="0"/>
              </a:spcAft>
              <a:buNone/>
            </a:pPr>
            <a:endParaRPr lang="en-GB" b="0" i="0" u="none" strike="noStrike" dirty="0">
              <a:solidFill>
                <a:srgbClr val="0E0F0C"/>
              </a:solidFill>
              <a:effectLst/>
              <a:latin typeface="Montserrat" pitchFamily="2" charset="77"/>
            </a:endParaRPr>
          </a:p>
          <a:p>
            <a:pPr marL="0" marR="0" lvl="0" indent="0" rtl="0">
              <a:spcBef>
                <a:spcPts val="0"/>
              </a:spcBef>
              <a:spcAft>
                <a:spcPts val="0"/>
              </a:spcAft>
              <a:buNone/>
            </a:pPr>
            <a:r>
              <a:rPr lang="en-GB" b="0" i="0" u="none" strike="noStrike" dirty="0">
                <a:solidFill>
                  <a:srgbClr val="222222"/>
                </a:solidFill>
                <a:effectLst/>
                <a:latin typeface="Montserrat" pitchFamily="2" charset="77"/>
              </a:rPr>
              <a:t>Funder: </a:t>
            </a:r>
            <a:r>
              <a:rPr lang="en-GB" b="0" i="0" u="none" strike="noStrike" dirty="0" err="1">
                <a:solidFill>
                  <a:srgbClr val="222222"/>
                </a:solidFill>
                <a:effectLst/>
                <a:latin typeface="Montserrat" pitchFamily="2" charset="77"/>
              </a:rPr>
              <a:t>Ukrnafta</a:t>
            </a:r>
            <a:r>
              <a:rPr lang="en-GB" b="0" i="0" u="none" strike="noStrike" dirty="0">
                <a:solidFill>
                  <a:srgbClr val="222222"/>
                </a:solidFill>
                <a:effectLst/>
                <a:latin typeface="Montserrat" pitchFamily="2" charset="77"/>
              </a:rPr>
              <a:t>, in cooperation with the City Council</a:t>
            </a:r>
            <a:endParaRPr dirty="0">
              <a:solidFill>
                <a:schemeClr val="lt1"/>
              </a:solidFill>
              <a:latin typeface="Montserrat" pitchFamily="2" charset="77"/>
              <a:ea typeface="Montserrat"/>
              <a:cs typeface="Montserrat"/>
              <a:sym typeface="Montserrat"/>
            </a:endParaRPr>
          </a:p>
        </p:txBody>
      </p:sp>
    </p:spTree>
    <p:extLst>
      <p:ext uri="{BB962C8B-B14F-4D97-AF65-F5344CB8AC3E}">
        <p14:creationId xmlns:p14="http://schemas.microsoft.com/office/powerpoint/2010/main" val="36991420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BAE1B-C0F1-A9B5-8F4B-6B5AA9080AD7}"/>
              </a:ext>
            </a:extLst>
          </p:cNvPr>
          <p:cNvSpPr>
            <a:spLocks noGrp="1"/>
          </p:cNvSpPr>
          <p:nvPr>
            <p:ph type="ctrTitle"/>
          </p:nvPr>
        </p:nvSpPr>
        <p:spPr/>
        <p:txBody>
          <a:bodyPr/>
          <a:lstStyle/>
          <a:p>
            <a:endParaRPr lang="en-UA"/>
          </a:p>
        </p:txBody>
      </p:sp>
      <p:sp>
        <p:nvSpPr>
          <p:cNvPr id="3" name="Subtitle 2">
            <a:extLst>
              <a:ext uri="{FF2B5EF4-FFF2-40B4-BE49-F238E27FC236}">
                <a16:creationId xmlns:a16="http://schemas.microsoft.com/office/drawing/2014/main" id="{8C168E18-486C-174D-26DC-44FEF81B4725}"/>
              </a:ext>
            </a:extLst>
          </p:cNvPr>
          <p:cNvSpPr>
            <a:spLocks noGrp="1"/>
          </p:cNvSpPr>
          <p:nvPr>
            <p:ph type="subTitle" idx="1"/>
          </p:nvPr>
        </p:nvSpPr>
        <p:spPr/>
        <p:txBody>
          <a:bodyPr/>
          <a:lstStyle/>
          <a:p>
            <a:endParaRPr lang="en-UA"/>
          </a:p>
        </p:txBody>
      </p:sp>
      <p:pic>
        <p:nvPicPr>
          <p:cNvPr id="1026" name="Picture 2">
            <a:extLst>
              <a:ext uri="{FF2B5EF4-FFF2-40B4-BE49-F238E27FC236}">
                <a16:creationId xmlns:a16="http://schemas.microsoft.com/office/drawing/2014/main" id="{B15C1860-AEA6-A888-0FA3-970BF6F20E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056" y="0"/>
            <a:ext cx="10275887"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C2CE5DE-8600-13CF-525D-861C53065128}"/>
              </a:ext>
            </a:extLst>
          </p:cNvPr>
          <p:cNvSpPr txBox="1"/>
          <p:nvPr/>
        </p:nvSpPr>
        <p:spPr>
          <a:xfrm>
            <a:off x="1397000" y="609600"/>
            <a:ext cx="8445500" cy="307777"/>
          </a:xfrm>
          <a:prstGeom prst="rect">
            <a:avLst/>
          </a:prstGeom>
          <a:noFill/>
        </p:spPr>
        <p:txBody>
          <a:bodyPr wrap="square" rtlCol="0">
            <a:spAutoFit/>
          </a:bodyPr>
          <a:lstStyle/>
          <a:p>
            <a:endParaRPr lang="en-UA" dirty="0"/>
          </a:p>
        </p:txBody>
      </p:sp>
      <p:sp>
        <p:nvSpPr>
          <p:cNvPr id="6" name="Google Shape;566;p8">
            <a:extLst>
              <a:ext uri="{FF2B5EF4-FFF2-40B4-BE49-F238E27FC236}">
                <a16:creationId xmlns:a16="http://schemas.microsoft.com/office/drawing/2014/main" id="{98852918-E5C1-D24B-A428-6901FF945491}"/>
              </a:ext>
            </a:extLst>
          </p:cNvPr>
          <p:cNvSpPr/>
          <p:nvPr/>
        </p:nvSpPr>
        <p:spPr>
          <a:xfrm>
            <a:off x="6095999" y="6067195"/>
            <a:ext cx="4862556" cy="523050"/>
          </a:xfrm>
          <a:prstGeom prst="roundRect">
            <a:avLst>
              <a:gd name="adj" fmla="val 2819"/>
            </a:avLst>
          </a:prstGeom>
          <a:solidFill>
            <a:schemeClr val="bg1">
              <a:lumMod val="95000"/>
            </a:schemeClr>
          </a:solidFill>
          <a:ln>
            <a:noFill/>
          </a:ln>
        </p:spPr>
        <p:txBody>
          <a:bodyPr spcFirstLastPara="1" wrap="square" lIns="91425" tIns="45700" rIns="91425" bIns="45700" anchor="ctr" anchorCtr="0">
            <a:noAutofit/>
          </a:bodyPr>
          <a:lstStyle/>
          <a:p>
            <a:pPr algn="l"/>
            <a:r>
              <a:rPr lang="en-GB" sz="1600" b="1" i="0" u="none" strike="noStrike" dirty="0">
                <a:solidFill>
                  <a:schemeClr val="tx1"/>
                </a:solidFill>
                <a:effectLst/>
                <a:latin typeface="Georgia" panose="02040502050405020303" pitchFamily="18" charset="0"/>
              </a:rPr>
              <a:t>Solar panels in the yard </a:t>
            </a:r>
            <a:r>
              <a:rPr lang="en-GB" sz="1600" b="1" dirty="0">
                <a:solidFill>
                  <a:schemeClr val="tx1"/>
                </a:solidFill>
                <a:latin typeface="Georgia" panose="02040502050405020303" pitchFamily="18" charset="0"/>
              </a:rPr>
              <a:t>of an apartment building in Lyman, Donetsk region. </a:t>
            </a:r>
          </a:p>
        </p:txBody>
      </p:sp>
    </p:spTree>
    <p:extLst>
      <p:ext uri="{BB962C8B-B14F-4D97-AF65-F5344CB8AC3E}">
        <p14:creationId xmlns:p14="http://schemas.microsoft.com/office/powerpoint/2010/main" val="16171897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FD1DC-134C-4FB9-D985-AAA50AAFAC72}"/>
              </a:ext>
            </a:extLst>
          </p:cNvPr>
          <p:cNvSpPr>
            <a:spLocks noGrp="1"/>
          </p:cNvSpPr>
          <p:nvPr>
            <p:ph type="ctrTitle"/>
          </p:nvPr>
        </p:nvSpPr>
        <p:spPr/>
        <p:txBody>
          <a:bodyPr/>
          <a:lstStyle/>
          <a:p>
            <a:endParaRPr lang="en-UA"/>
          </a:p>
        </p:txBody>
      </p:sp>
      <p:sp>
        <p:nvSpPr>
          <p:cNvPr id="3" name="Subtitle 2">
            <a:extLst>
              <a:ext uri="{FF2B5EF4-FFF2-40B4-BE49-F238E27FC236}">
                <a16:creationId xmlns:a16="http://schemas.microsoft.com/office/drawing/2014/main" id="{45EAC0D8-3325-38AD-BE36-60905B71424F}"/>
              </a:ext>
            </a:extLst>
          </p:cNvPr>
          <p:cNvSpPr>
            <a:spLocks noGrp="1"/>
          </p:cNvSpPr>
          <p:nvPr>
            <p:ph type="subTitle" idx="1"/>
          </p:nvPr>
        </p:nvSpPr>
        <p:spPr/>
        <p:txBody>
          <a:bodyPr/>
          <a:lstStyle/>
          <a:p>
            <a:endParaRPr lang="en-UA"/>
          </a:p>
        </p:txBody>
      </p:sp>
      <p:pic>
        <p:nvPicPr>
          <p:cNvPr id="1026" name="Picture 2" descr="Valerii Pyndyk, head of a housing association board, appears on the roof of an apartment building, where solar panels were installed, in Kyiv, Ukraine, Nov. 14, 2024. (Reuters Photo)">
            <a:extLst>
              <a:ext uri="{FF2B5EF4-FFF2-40B4-BE49-F238E27FC236}">
                <a16:creationId xmlns:a16="http://schemas.microsoft.com/office/drawing/2014/main" id="{CCA47619-837B-FD32-C56D-533F42EC8D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566;p8">
            <a:extLst>
              <a:ext uri="{FF2B5EF4-FFF2-40B4-BE49-F238E27FC236}">
                <a16:creationId xmlns:a16="http://schemas.microsoft.com/office/drawing/2014/main" id="{87195D20-E382-492C-B92C-3D52D1EC80C8}"/>
              </a:ext>
            </a:extLst>
          </p:cNvPr>
          <p:cNvSpPr/>
          <p:nvPr/>
        </p:nvSpPr>
        <p:spPr>
          <a:xfrm>
            <a:off x="332406" y="426929"/>
            <a:ext cx="5644648" cy="833160"/>
          </a:xfrm>
          <a:prstGeom prst="roundRect">
            <a:avLst>
              <a:gd name="adj" fmla="val 2819"/>
            </a:avLst>
          </a:prstGeom>
          <a:solidFill>
            <a:schemeClr val="bg1">
              <a:lumMod val="95000"/>
            </a:schemeClr>
          </a:solidFill>
          <a:ln>
            <a:noFill/>
          </a:ln>
        </p:spPr>
        <p:txBody>
          <a:bodyPr spcFirstLastPara="1" wrap="square" lIns="91425" tIns="45700" rIns="91425" bIns="45700" anchor="ctr" anchorCtr="0">
            <a:noAutofit/>
          </a:bodyPr>
          <a:lstStyle/>
          <a:p>
            <a:pPr algn="l"/>
            <a:r>
              <a:rPr lang="en-GB" sz="1600" b="1" i="0" u="none" strike="noStrike" dirty="0">
                <a:effectLst/>
                <a:latin typeface="Montserrat" pitchFamily="2" charset="77"/>
              </a:rPr>
              <a:t>Apartment block in Kyiv installed solar panels for powering elevators and pumps during blackouts</a:t>
            </a:r>
          </a:p>
        </p:txBody>
      </p:sp>
    </p:spTree>
    <p:extLst>
      <p:ext uri="{BB962C8B-B14F-4D97-AF65-F5344CB8AC3E}">
        <p14:creationId xmlns:p14="http://schemas.microsoft.com/office/powerpoint/2010/main" val="17944436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1" name="Google Shape;141;p23"/>
          <p:cNvPicPr preferRelativeResize="0"/>
          <p:nvPr/>
        </p:nvPicPr>
        <p:blipFill>
          <a:blip r:embed="rId3">
            <a:alphaModFix/>
          </a:blip>
          <a:stretch>
            <a:fillRect/>
          </a:stretch>
        </p:blipFill>
        <p:spPr>
          <a:xfrm>
            <a:off x="0" y="-917866"/>
            <a:ext cx="12192000" cy="8132060"/>
          </a:xfrm>
          <a:prstGeom prst="rect">
            <a:avLst/>
          </a:prstGeom>
          <a:noFill/>
          <a:ln>
            <a:noFill/>
          </a:ln>
        </p:spPr>
      </p:pic>
      <p:pic>
        <p:nvPicPr>
          <p:cNvPr id="2" name="Google Shape;141;p23">
            <a:extLst>
              <a:ext uri="{FF2B5EF4-FFF2-40B4-BE49-F238E27FC236}">
                <a16:creationId xmlns:a16="http://schemas.microsoft.com/office/drawing/2014/main" id="{604BF88D-791A-BB97-7183-01C77BC65143}"/>
              </a:ext>
            </a:extLst>
          </p:cNvPr>
          <p:cNvPicPr preferRelativeResize="0"/>
          <p:nvPr/>
        </p:nvPicPr>
        <p:blipFill>
          <a:blip r:embed="rId3">
            <a:alphaModFix/>
          </a:blip>
          <a:stretch>
            <a:fillRect/>
          </a:stretch>
        </p:blipFill>
        <p:spPr>
          <a:xfrm>
            <a:off x="0" y="-906681"/>
            <a:ext cx="12192000" cy="8132060"/>
          </a:xfrm>
          <a:prstGeom prst="rect">
            <a:avLst/>
          </a:prstGeom>
          <a:noFill/>
          <a:ln>
            <a:noFill/>
          </a:ln>
        </p:spPr>
      </p:pic>
      <p:sp>
        <p:nvSpPr>
          <p:cNvPr id="3" name="Google Shape;566;p8">
            <a:extLst>
              <a:ext uri="{FF2B5EF4-FFF2-40B4-BE49-F238E27FC236}">
                <a16:creationId xmlns:a16="http://schemas.microsoft.com/office/drawing/2014/main" id="{B5B42606-4DB1-C54C-84DC-5738AB4A3BAB}"/>
              </a:ext>
            </a:extLst>
          </p:cNvPr>
          <p:cNvSpPr/>
          <p:nvPr/>
        </p:nvSpPr>
        <p:spPr>
          <a:xfrm>
            <a:off x="1074820" y="5732241"/>
            <a:ext cx="10751481" cy="906139"/>
          </a:xfrm>
          <a:prstGeom prst="roundRect">
            <a:avLst>
              <a:gd name="adj" fmla="val 2819"/>
            </a:avLst>
          </a:prstGeom>
          <a:solidFill>
            <a:schemeClr val="bg1">
              <a:lumMod val="95000"/>
            </a:schemeClr>
          </a:solidFill>
          <a:ln>
            <a:noFill/>
          </a:ln>
        </p:spPr>
        <p:txBody>
          <a:bodyPr spcFirstLastPara="1" wrap="square" lIns="91425" tIns="45700" rIns="91425" bIns="45700" anchor="ctr" anchorCtr="0">
            <a:noAutofit/>
          </a:bodyPr>
          <a:lstStyle/>
          <a:p>
            <a:r>
              <a:rPr lang="en-GB" sz="2000" b="1" i="0" u="none" strike="noStrike" dirty="0">
                <a:solidFill>
                  <a:srgbClr val="0A0A0A"/>
                </a:solidFill>
                <a:effectLst/>
                <a:latin typeface="Montserrat" pitchFamily="2" charset="77"/>
              </a:rPr>
              <a:t>Svitlana </a:t>
            </a:r>
            <a:r>
              <a:rPr lang="en-GB" sz="2000" b="1" i="0" u="none" strike="noStrike" dirty="0" err="1">
                <a:solidFill>
                  <a:srgbClr val="0A0A0A"/>
                </a:solidFill>
                <a:effectLst/>
                <a:latin typeface="Montserrat" pitchFamily="2" charset="77"/>
              </a:rPr>
              <a:t>Krakovska</a:t>
            </a:r>
            <a:r>
              <a:rPr lang="en-GB" sz="2000" b="1" i="0" u="none" strike="noStrike" dirty="0">
                <a:solidFill>
                  <a:srgbClr val="0A0A0A"/>
                </a:solidFill>
                <a:effectLst/>
                <a:latin typeface="Montserrat" pitchFamily="2" charset="77"/>
              </a:rPr>
              <a:t>, Ukraine's top climate scientist, and her husband installed rood top solar panels on the roof of their apartment building in Kyiv.</a:t>
            </a:r>
            <a:endParaRPr lang="en-UA" sz="2000" b="1" dirty="0">
              <a:solidFill>
                <a:schemeClr val="tx1"/>
              </a:solidFill>
              <a:latin typeface="Montserrat" pitchFamily="2" charset="77"/>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uilding with solar panels on the roof&#10;&#10;Description automatically generated">
            <a:extLst>
              <a:ext uri="{FF2B5EF4-FFF2-40B4-BE49-F238E27FC236}">
                <a16:creationId xmlns:a16="http://schemas.microsoft.com/office/drawing/2014/main" id="{5552D397-87C9-12E0-2F4B-937C83BFE406}"/>
              </a:ext>
            </a:extLst>
          </p:cNvPr>
          <p:cNvPicPr>
            <a:picLocks noChangeAspect="1"/>
          </p:cNvPicPr>
          <p:nvPr/>
        </p:nvPicPr>
        <p:blipFill>
          <a:blip r:embed="rId2"/>
          <a:stretch>
            <a:fillRect/>
          </a:stretch>
        </p:blipFill>
        <p:spPr>
          <a:xfrm>
            <a:off x="239843" y="0"/>
            <a:ext cx="6928493" cy="6858000"/>
          </a:xfrm>
          <a:prstGeom prst="rect">
            <a:avLst/>
          </a:prstGeom>
        </p:spPr>
      </p:pic>
      <p:sp>
        <p:nvSpPr>
          <p:cNvPr id="2" name="Google Shape;566;p8">
            <a:extLst>
              <a:ext uri="{FF2B5EF4-FFF2-40B4-BE49-F238E27FC236}">
                <a16:creationId xmlns:a16="http://schemas.microsoft.com/office/drawing/2014/main" id="{F6B19A73-7C5E-3C40-DABD-A41047C932EC}"/>
              </a:ext>
            </a:extLst>
          </p:cNvPr>
          <p:cNvSpPr/>
          <p:nvPr/>
        </p:nvSpPr>
        <p:spPr>
          <a:xfrm>
            <a:off x="6653941" y="3907905"/>
            <a:ext cx="4862556" cy="1417858"/>
          </a:xfrm>
          <a:prstGeom prst="roundRect">
            <a:avLst>
              <a:gd name="adj" fmla="val 2819"/>
            </a:avLst>
          </a:prstGeom>
          <a:solidFill>
            <a:schemeClr val="bg1">
              <a:lumMod val="95000"/>
            </a:schemeClr>
          </a:solidFill>
          <a:ln>
            <a:noFill/>
          </a:ln>
        </p:spPr>
        <p:txBody>
          <a:bodyPr spcFirstLastPara="1" wrap="square" lIns="91425" tIns="45700" rIns="91425" bIns="45700" anchor="ctr" anchorCtr="0">
            <a:noAutofit/>
          </a:bodyPr>
          <a:lstStyle/>
          <a:p>
            <a:r>
              <a:rPr lang="en-GB" sz="1600" b="1" i="0" dirty="0">
                <a:solidFill>
                  <a:srgbClr val="404040"/>
                </a:solidFill>
                <a:effectLst/>
                <a:highlight>
                  <a:srgbClr val="FFFFFF"/>
                </a:highlight>
                <a:latin typeface="Montserrat" pitchFamily="2" charset="77"/>
              </a:rPr>
              <a:t>Hospitals in the Ukrainian cities of Kharkiv and Brovary have begun benefiting from solar-plus-storage energy systems</a:t>
            </a:r>
            <a:endParaRPr lang="en-UA" sz="1600" b="1" dirty="0">
              <a:latin typeface="Montserrat" pitchFamily="2" charset="77"/>
            </a:endParaRPr>
          </a:p>
        </p:txBody>
      </p:sp>
    </p:spTree>
    <p:extLst>
      <p:ext uri="{BB962C8B-B14F-4D97-AF65-F5344CB8AC3E}">
        <p14:creationId xmlns:p14="http://schemas.microsoft.com/office/powerpoint/2010/main" val="4291830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6,800+ Oil Barrel Stock Photos, Pictures &amp; Royalty-Free Images - iStock |  Vintage oil barrel, Crude oil barrel, Oil barrel icon">
            <a:extLst>
              <a:ext uri="{FF2B5EF4-FFF2-40B4-BE49-F238E27FC236}">
                <a16:creationId xmlns:a16="http://schemas.microsoft.com/office/drawing/2014/main" id="{DF2945E1-D62E-998C-2FC3-A621DB1EAF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5264" y="0"/>
            <a:ext cx="7772400" cy="58293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64CA4D8-EFA0-8FF5-27A8-AE05AECB44C4}"/>
              </a:ext>
            </a:extLst>
          </p:cNvPr>
          <p:cNvSpPr txBox="1"/>
          <p:nvPr/>
        </p:nvSpPr>
        <p:spPr>
          <a:xfrm>
            <a:off x="2535264" y="5693317"/>
            <a:ext cx="7772400" cy="738664"/>
          </a:xfrm>
          <a:prstGeom prst="rect">
            <a:avLst/>
          </a:prstGeom>
          <a:noFill/>
        </p:spPr>
        <p:txBody>
          <a:bodyPr wrap="square">
            <a:spAutoFit/>
          </a:bodyPr>
          <a:lstStyle/>
          <a:p>
            <a:pPr algn="ctr"/>
            <a:r>
              <a:rPr lang="en-GB" sz="1400" b="1" i="0" u="none" strike="noStrike" dirty="0">
                <a:solidFill>
                  <a:srgbClr val="101354"/>
                </a:solidFill>
                <a:effectLst/>
                <a:latin typeface="Montserrat" pitchFamily="2" charset="77"/>
              </a:rPr>
              <a:t>Coal, oil and gas extraction has a lasting legacy of violence and destruction,</a:t>
            </a:r>
          </a:p>
          <a:p>
            <a:pPr algn="ctr"/>
            <a:r>
              <a:rPr lang="en-GB" sz="1400" b="1" i="0" u="none" strike="noStrike" dirty="0">
                <a:solidFill>
                  <a:srgbClr val="101354"/>
                </a:solidFill>
                <a:effectLst/>
                <a:latin typeface="Montserrat" pitchFamily="2" charset="77"/>
              </a:rPr>
              <a:t> from the Sudanese Civil War, the killings of Indigenous communities in Nigeria to contemporary conflicts in Mozambique. </a:t>
            </a:r>
          </a:p>
        </p:txBody>
      </p:sp>
      <p:sp>
        <p:nvSpPr>
          <p:cNvPr id="3" name="TextBox 2">
            <a:extLst>
              <a:ext uri="{FF2B5EF4-FFF2-40B4-BE49-F238E27FC236}">
                <a16:creationId xmlns:a16="http://schemas.microsoft.com/office/drawing/2014/main" id="{29AF243A-9261-3158-DE1E-0F692FC30BE8}"/>
              </a:ext>
            </a:extLst>
          </p:cNvPr>
          <p:cNvSpPr txBox="1"/>
          <p:nvPr/>
        </p:nvSpPr>
        <p:spPr>
          <a:xfrm>
            <a:off x="5199683" y="228481"/>
            <a:ext cx="6098582" cy="800219"/>
          </a:xfrm>
          <a:prstGeom prst="rect">
            <a:avLst/>
          </a:prstGeom>
          <a:noFill/>
        </p:spPr>
        <p:txBody>
          <a:bodyPr wrap="square">
            <a:spAutoFit/>
          </a:bodyPr>
          <a:lstStyle/>
          <a:p>
            <a:r>
              <a:rPr lang="en-GB" sz="2800" b="1" i="0" u="none" strike="noStrike" dirty="0">
                <a:solidFill>
                  <a:srgbClr val="C00000"/>
                </a:solidFill>
                <a:effectLst/>
                <a:latin typeface="Montserrat" pitchFamily="2" charset="77"/>
              </a:rPr>
              <a:t>Fossil Fuels</a:t>
            </a:r>
          </a:p>
          <a:p>
            <a:endParaRPr lang="en-GB" sz="1800" b="1" dirty="0">
              <a:solidFill>
                <a:srgbClr val="C00000"/>
              </a:solidFill>
              <a:latin typeface="Montserrat" pitchFamily="2" charset="77"/>
            </a:endParaRPr>
          </a:p>
        </p:txBody>
      </p:sp>
    </p:spTree>
    <p:extLst>
      <p:ext uri="{BB962C8B-B14F-4D97-AF65-F5344CB8AC3E}">
        <p14:creationId xmlns:p14="http://schemas.microsoft.com/office/powerpoint/2010/main" val="152384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The Role of Microgrids in the Future of Solar Installations">
            <a:extLst>
              <a:ext uri="{FF2B5EF4-FFF2-40B4-BE49-F238E27FC236}">
                <a16:creationId xmlns:a16="http://schemas.microsoft.com/office/drawing/2014/main" id="{49676E91-AB1E-1337-2E61-CF72959BF8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787539" cy="513088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EAC2BF1-8F9D-2420-F355-F2052E0AEA76}"/>
              </a:ext>
            </a:extLst>
          </p:cNvPr>
          <p:cNvSpPr>
            <a:spLocks noGrp="1"/>
          </p:cNvSpPr>
          <p:nvPr>
            <p:ph type="ctrTitle"/>
          </p:nvPr>
        </p:nvSpPr>
        <p:spPr>
          <a:xfrm>
            <a:off x="154980" y="2339"/>
            <a:ext cx="5682713" cy="1169551"/>
          </a:xfrm>
          <a:solidFill>
            <a:schemeClr val="bg1"/>
          </a:solidFill>
        </p:spPr>
        <p:txBody>
          <a:bodyPr>
            <a:normAutofit/>
          </a:bodyPr>
          <a:lstStyle/>
          <a:p>
            <a:pPr algn="l"/>
            <a:r>
              <a:rPr lang="en-GB" sz="2000" dirty="0" err="1">
                <a:effectLst/>
                <a:latin typeface="Helvetica Neue" panose="02000503000000020004" pitchFamily="2" charset="0"/>
              </a:rPr>
              <a:t>Merefa</a:t>
            </a:r>
            <a:r>
              <a:rPr lang="en-GB" sz="2000" dirty="0">
                <a:effectLst/>
                <a:latin typeface="Helvetica Neue" panose="02000503000000020004" pitchFamily="2" charset="0"/>
              </a:rPr>
              <a:t> Community Microgrid: </a:t>
            </a:r>
            <a:br>
              <a:rPr lang="en-GB" sz="2000" dirty="0">
                <a:effectLst/>
                <a:latin typeface="Helvetica Neue" panose="02000503000000020004" pitchFamily="2" charset="0"/>
              </a:rPr>
            </a:br>
            <a:r>
              <a:rPr lang="en-GB" sz="2000" dirty="0">
                <a:effectLst/>
                <a:latin typeface="Helvetica Neue" panose="02000503000000020004" pitchFamily="2" charset="0"/>
              </a:rPr>
              <a:t>Distributed Energy Resource Deployment in Ukraine</a:t>
            </a:r>
            <a:endParaRPr lang="en-UA" dirty="0"/>
          </a:p>
        </p:txBody>
      </p:sp>
      <p:sp>
        <p:nvSpPr>
          <p:cNvPr id="6" name="TextBox 5">
            <a:extLst>
              <a:ext uri="{FF2B5EF4-FFF2-40B4-BE49-F238E27FC236}">
                <a16:creationId xmlns:a16="http://schemas.microsoft.com/office/drawing/2014/main" id="{7B33DC97-8BA9-16F6-44D2-06212610C9E1}"/>
              </a:ext>
            </a:extLst>
          </p:cNvPr>
          <p:cNvSpPr txBox="1"/>
          <p:nvPr/>
        </p:nvSpPr>
        <p:spPr>
          <a:xfrm>
            <a:off x="3049292" y="3116254"/>
            <a:ext cx="6098582" cy="307777"/>
          </a:xfrm>
          <a:prstGeom prst="rect">
            <a:avLst/>
          </a:prstGeom>
          <a:noFill/>
        </p:spPr>
        <p:txBody>
          <a:bodyPr wrap="square">
            <a:spAutoFit/>
          </a:bodyPr>
          <a:lstStyle/>
          <a:p>
            <a:endParaRPr lang="en-UA" dirty="0"/>
          </a:p>
        </p:txBody>
      </p:sp>
      <p:sp>
        <p:nvSpPr>
          <p:cNvPr id="8" name="TextBox 7">
            <a:extLst>
              <a:ext uri="{FF2B5EF4-FFF2-40B4-BE49-F238E27FC236}">
                <a16:creationId xmlns:a16="http://schemas.microsoft.com/office/drawing/2014/main" id="{90359B0D-6E34-0A3C-AA52-4CBE212E941F}"/>
              </a:ext>
            </a:extLst>
          </p:cNvPr>
          <p:cNvSpPr txBox="1"/>
          <p:nvPr/>
        </p:nvSpPr>
        <p:spPr>
          <a:xfrm>
            <a:off x="1406241" y="-1241788"/>
            <a:ext cx="11138115" cy="1169551"/>
          </a:xfrm>
          <a:prstGeom prst="rect">
            <a:avLst/>
          </a:prstGeom>
          <a:noFill/>
        </p:spPr>
        <p:txBody>
          <a:bodyPr wrap="square">
            <a:spAutoFit/>
          </a:bodyPr>
          <a:lstStyle/>
          <a:p>
            <a:r>
              <a:rPr lang="en-GB" dirty="0" err="1">
                <a:effectLst/>
                <a:latin typeface="Helvetica Neue" panose="02000503000000020004" pitchFamily="2" charset="0"/>
              </a:rPr>
              <a:t>Merefa</a:t>
            </a:r>
            <a:r>
              <a:rPr lang="en-GB" dirty="0">
                <a:effectLst/>
                <a:latin typeface="Helvetica Neue" panose="02000503000000020004" pitchFamily="2" charset="0"/>
              </a:rPr>
              <a:t> is located south of Ukraine’s second- largest city of Kharkiv (30 km from the Russian border). There, Monolith operates a merchant solar photovoltaics (PV) plant that supplies 10% of annual power consumption within the </a:t>
            </a:r>
            <a:r>
              <a:rPr lang="en-GB" dirty="0" err="1">
                <a:effectLst/>
                <a:latin typeface="Helvetica Neue" panose="02000503000000020004" pitchFamily="2" charset="0"/>
              </a:rPr>
              <a:t>Merefa</a:t>
            </a:r>
            <a:r>
              <a:rPr lang="en-GB" dirty="0">
                <a:effectLst/>
                <a:latin typeface="Helvetica Neue" panose="02000503000000020004" pitchFamily="2" charset="0"/>
              </a:rPr>
              <a:t> Territorial Community. In May 2022, the solar PV system suffered an attack by two Iskander missiles, damaging 1,312 PV modules and significantly</a:t>
            </a:r>
            <a:r>
              <a:rPr lang="en-GB" dirty="0">
                <a:latin typeface="Helvetica Neue" panose="02000503000000020004" pitchFamily="2" charset="0"/>
              </a:rPr>
              <a:t> </a:t>
            </a:r>
            <a:r>
              <a:rPr lang="en-GB" dirty="0">
                <a:effectLst/>
                <a:latin typeface="Helvetica Neue" panose="02000503000000020004" pitchFamily="2" charset="0"/>
              </a:rPr>
              <a:t>reducing electricity production. Nevertheless, the solar PV system is still operational at reduced capacity. </a:t>
            </a:r>
          </a:p>
          <a:p>
            <a:endParaRPr lang="en-GB" dirty="0">
              <a:effectLst/>
              <a:latin typeface="Helvetica Neue" panose="02000503000000020004" pitchFamily="2" charset="0"/>
            </a:endParaRPr>
          </a:p>
        </p:txBody>
      </p:sp>
      <p:sp>
        <p:nvSpPr>
          <p:cNvPr id="13" name="Google Shape;566;p8">
            <a:extLst>
              <a:ext uri="{FF2B5EF4-FFF2-40B4-BE49-F238E27FC236}">
                <a16:creationId xmlns:a16="http://schemas.microsoft.com/office/drawing/2014/main" id="{B644C274-1AF5-0212-0CCD-E793839AF227}"/>
              </a:ext>
            </a:extLst>
          </p:cNvPr>
          <p:cNvSpPr/>
          <p:nvPr/>
        </p:nvSpPr>
        <p:spPr>
          <a:xfrm>
            <a:off x="198893" y="4520471"/>
            <a:ext cx="11794213" cy="2138766"/>
          </a:xfrm>
          <a:prstGeom prst="roundRect">
            <a:avLst>
              <a:gd name="adj" fmla="val 2819"/>
            </a:avLst>
          </a:prstGeom>
          <a:solidFill>
            <a:schemeClr val="bg1">
              <a:lumMod val="95000"/>
            </a:schemeClr>
          </a:solidFill>
          <a:ln>
            <a:noFill/>
          </a:ln>
        </p:spPr>
        <p:txBody>
          <a:bodyPr spcFirstLastPara="1" wrap="square" lIns="91425" tIns="45700" rIns="91425" bIns="45700" anchor="ctr" anchorCtr="0">
            <a:noAutofit/>
          </a:bodyPr>
          <a:lstStyle/>
          <a:p>
            <a:pPr marL="0" marR="0" lvl="0" indent="0" rtl="0">
              <a:spcBef>
                <a:spcPts val="0"/>
              </a:spcBef>
              <a:spcAft>
                <a:spcPts val="0"/>
              </a:spcAft>
              <a:buNone/>
            </a:pPr>
            <a:r>
              <a:rPr lang="en-GB" dirty="0">
                <a:latin typeface="Montserrat" pitchFamily="2" charset="77"/>
              </a:rPr>
              <a:t>A 6.06 MW-DC PV system, with 4.4 MW of assets - already operational or under construction, a 2.5-MW battery energy storage system with 4-hour capacity and dual 532-kW natural gas reciprocating engine generators, plus balance-of-plant equipment.</a:t>
            </a:r>
          </a:p>
          <a:p>
            <a:pPr marL="0" marR="0" lvl="0" indent="0" rtl="0">
              <a:spcBef>
                <a:spcPts val="0"/>
              </a:spcBef>
              <a:spcAft>
                <a:spcPts val="0"/>
              </a:spcAft>
              <a:buNone/>
            </a:pPr>
            <a:endParaRPr lang="en-GB" dirty="0">
              <a:latin typeface="Montserrat" pitchFamily="2" charset="77"/>
            </a:endParaRPr>
          </a:p>
          <a:p>
            <a:pPr marL="0" marR="0" lvl="0" indent="0" rtl="0">
              <a:spcBef>
                <a:spcPts val="0"/>
              </a:spcBef>
              <a:spcAft>
                <a:spcPts val="0"/>
              </a:spcAft>
              <a:buNone/>
            </a:pPr>
            <a:r>
              <a:rPr lang="en-GB" dirty="0">
                <a:latin typeface="Montserrat" pitchFamily="2" charset="77"/>
              </a:rPr>
              <a:t>A total estimated capital cost of $9.85 million USD, with projected annual operations and maintenance costs of $1.02 million USD, while anticipated first-year wholesale market participation revenues are estimated at $0.65 million USD.</a:t>
            </a:r>
          </a:p>
          <a:p>
            <a:pPr marL="0" marR="0" lvl="0" indent="0" rtl="0">
              <a:spcBef>
                <a:spcPts val="0"/>
              </a:spcBef>
              <a:spcAft>
                <a:spcPts val="0"/>
              </a:spcAft>
              <a:buNone/>
            </a:pPr>
            <a:endParaRPr lang="en-GB" dirty="0">
              <a:latin typeface="Montserrat" pitchFamily="2" charset="77"/>
            </a:endParaRPr>
          </a:p>
          <a:p>
            <a:pPr marL="0" marR="0" lvl="0" indent="0" rtl="0">
              <a:spcBef>
                <a:spcPts val="0"/>
              </a:spcBef>
              <a:spcAft>
                <a:spcPts val="0"/>
              </a:spcAft>
              <a:buNone/>
            </a:pPr>
            <a:r>
              <a:rPr lang="en-GB" dirty="0">
                <a:latin typeface="Montserrat" pitchFamily="2" charset="77"/>
              </a:rPr>
              <a:t>The microgrid's resilience capabilities are demonstrated by its 87% probability of maintaining critical load service during extended 96-hour outage periods, ensuring reliable power supply during grid disruptions.</a:t>
            </a:r>
            <a:endParaRPr dirty="0">
              <a:solidFill>
                <a:schemeClr val="lt1"/>
              </a:solidFill>
              <a:latin typeface="Montserrat" pitchFamily="2" charset="77"/>
              <a:ea typeface="Montserrat"/>
              <a:cs typeface="Montserrat"/>
              <a:sym typeface="Montserrat"/>
            </a:endParaRPr>
          </a:p>
        </p:txBody>
      </p:sp>
      <p:sp>
        <p:nvSpPr>
          <p:cNvPr id="14" name="TextBox 13">
            <a:extLst>
              <a:ext uri="{FF2B5EF4-FFF2-40B4-BE49-F238E27FC236}">
                <a16:creationId xmlns:a16="http://schemas.microsoft.com/office/drawing/2014/main" id="{D7C77C3F-1DC1-B317-29EE-0F70BF1E6686}"/>
              </a:ext>
            </a:extLst>
          </p:cNvPr>
          <p:cNvSpPr txBox="1"/>
          <p:nvPr/>
        </p:nvSpPr>
        <p:spPr>
          <a:xfrm>
            <a:off x="13592014" y="-1921790"/>
            <a:ext cx="184731" cy="307777"/>
          </a:xfrm>
          <a:prstGeom prst="rect">
            <a:avLst/>
          </a:prstGeom>
          <a:solidFill>
            <a:schemeClr val="bg1"/>
          </a:solidFill>
        </p:spPr>
        <p:txBody>
          <a:bodyPr wrap="none" rtlCol="0">
            <a:spAutoFit/>
          </a:bodyPr>
          <a:lstStyle/>
          <a:p>
            <a:endParaRPr lang="en-UA" dirty="0"/>
          </a:p>
        </p:txBody>
      </p:sp>
    </p:spTree>
    <p:extLst>
      <p:ext uri="{BB962C8B-B14F-4D97-AF65-F5344CB8AC3E}">
        <p14:creationId xmlns:p14="http://schemas.microsoft.com/office/powerpoint/2010/main" val="14505393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6" name="Google Shape;506;p6"/>
          <p:cNvSpPr/>
          <p:nvPr/>
        </p:nvSpPr>
        <p:spPr>
          <a:xfrm>
            <a:off x="1107739" y="1789676"/>
            <a:ext cx="4603867" cy="2006820"/>
          </a:xfrm>
          <a:prstGeom prst="roundRect">
            <a:avLst>
              <a:gd name="adj" fmla="val 4758"/>
            </a:avLst>
          </a:prstGeom>
          <a:solidFill>
            <a:srgbClr val="EEE9E4">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
        <p:nvSpPr>
          <p:cNvPr id="507" name="Google Shape;507;p6"/>
          <p:cNvSpPr txBox="1"/>
          <p:nvPr/>
        </p:nvSpPr>
        <p:spPr>
          <a:xfrm>
            <a:off x="1730025" y="1978188"/>
            <a:ext cx="3825824" cy="1554231"/>
          </a:xfrm>
          <a:prstGeom prst="rect">
            <a:avLst/>
          </a:prstGeom>
          <a:noFill/>
          <a:ln>
            <a:noFill/>
          </a:ln>
        </p:spPr>
        <p:txBody>
          <a:bodyPr spcFirstLastPara="1" wrap="square" lIns="91425" tIns="45700" rIns="91425" bIns="45700" anchor="t" anchorCtr="0">
            <a:spAutoFit/>
          </a:bodyPr>
          <a:lstStyle/>
          <a:p>
            <a:pPr marL="0" marR="0" lvl="0" indent="11113" algn="l" rtl="0">
              <a:lnSpc>
                <a:spcPct val="120000"/>
              </a:lnSpc>
              <a:spcBef>
                <a:spcPts val="0"/>
              </a:spcBef>
              <a:spcAft>
                <a:spcPts val="0"/>
              </a:spcAft>
              <a:buNone/>
            </a:pPr>
            <a:r>
              <a:rPr lang="en-GB" sz="1200" b="1" dirty="0">
                <a:solidFill>
                  <a:schemeClr val="accent1"/>
                </a:solidFill>
                <a:latin typeface="Montserrat"/>
                <a:ea typeface="Montserrat"/>
                <a:cs typeface="Montserrat"/>
                <a:sym typeface="Montserrat"/>
              </a:rPr>
              <a:t>Net-Zero</a:t>
            </a:r>
            <a:endParaRPr dirty="0"/>
          </a:p>
          <a:p>
            <a:pPr marL="0" marR="0" lvl="0" indent="0" algn="l" rtl="0">
              <a:lnSpc>
                <a:spcPct val="120000"/>
              </a:lnSpc>
              <a:spcBef>
                <a:spcPts val="600"/>
              </a:spcBef>
              <a:spcAft>
                <a:spcPts val="0"/>
              </a:spcAft>
              <a:buNone/>
            </a:pPr>
            <a:r>
              <a:rPr lang="en-GB" sz="1050" dirty="0">
                <a:solidFill>
                  <a:srgbClr val="0C0C0C"/>
                </a:solidFill>
                <a:latin typeface="Montserrat"/>
                <a:ea typeface="Montserrat"/>
                <a:cs typeface="Montserrat"/>
                <a:sym typeface="Montserrat"/>
              </a:rPr>
              <a:t>A market-based approach could boost net-zero </a:t>
            </a:r>
            <a:br>
              <a:rPr lang="en-GB" sz="1050" dirty="0">
                <a:solidFill>
                  <a:srgbClr val="0C0C0C"/>
                </a:solidFill>
                <a:latin typeface="Montserrat"/>
                <a:ea typeface="Montserrat"/>
                <a:cs typeface="Montserrat"/>
                <a:sym typeface="Montserrat"/>
              </a:rPr>
            </a:br>
            <a:r>
              <a:rPr lang="en-GB" sz="1050" dirty="0">
                <a:solidFill>
                  <a:srgbClr val="0C0C0C"/>
                </a:solidFill>
                <a:latin typeface="Montserrat"/>
                <a:ea typeface="Montserrat"/>
                <a:cs typeface="Montserrat"/>
                <a:sym typeface="Montserrat"/>
              </a:rPr>
              <a:t>transition efforts in the long term and provide energy security.  These achievements could drive </a:t>
            </a:r>
            <a:br>
              <a:rPr lang="en-GB" sz="1050" dirty="0">
                <a:solidFill>
                  <a:srgbClr val="0C0C0C"/>
                </a:solidFill>
                <a:latin typeface="Montserrat"/>
                <a:ea typeface="Montserrat"/>
                <a:cs typeface="Montserrat"/>
                <a:sym typeface="Montserrat"/>
              </a:rPr>
            </a:br>
            <a:r>
              <a:rPr lang="en-GB" sz="1050" dirty="0">
                <a:solidFill>
                  <a:srgbClr val="0C0C0C"/>
                </a:solidFill>
                <a:latin typeface="Montserrat"/>
                <a:ea typeface="Montserrat"/>
                <a:cs typeface="Montserrat"/>
                <a:sym typeface="Montserrat"/>
              </a:rPr>
              <a:t>net-zero technologies down their respective cost curves and build a pathway to faster decarbonization </a:t>
            </a:r>
            <a:br>
              <a:rPr lang="en-GB" sz="1050" dirty="0">
                <a:solidFill>
                  <a:srgbClr val="0C0C0C"/>
                </a:solidFill>
                <a:latin typeface="Montserrat"/>
                <a:ea typeface="Montserrat"/>
                <a:cs typeface="Montserrat"/>
                <a:sym typeface="Montserrat"/>
              </a:rPr>
            </a:br>
            <a:r>
              <a:rPr lang="en-GB" sz="1050" dirty="0">
                <a:solidFill>
                  <a:srgbClr val="0C0C0C"/>
                </a:solidFill>
                <a:latin typeface="Montserrat"/>
                <a:ea typeface="Montserrat"/>
                <a:cs typeface="Montserrat"/>
                <a:sym typeface="Montserrat"/>
              </a:rPr>
              <a:t>in other countries of the EU. </a:t>
            </a:r>
            <a:endParaRPr dirty="0"/>
          </a:p>
        </p:txBody>
      </p:sp>
      <p:sp>
        <p:nvSpPr>
          <p:cNvPr id="508" name="Google Shape;508;p6"/>
          <p:cNvSpPr/>
          <p:nvPr/>
        </p:nvSpPr>
        <p:spPr>
          <a:xfrm>
            <a:off x="6309631" y="1789676"/>
            <a:ext cx="4603867" cy="2006820"/>
          </a:xfrm>
          <a:prstGeom prst="roundRect">
            <a:avLst>
              <a:gd name="adj" fmla="val 4758"/>
            </a:avLst>
          </a:prstGeom>
          <a:solidFill>
            <a:srgbClr val="EEE9E4">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
        <p:nvSpPr>
          <p:cNvPr id="509" name="Google Shape;509;p6"/>
          <p:cNvSpPr txBox="1"/>
          <p:nvPr/>
        </p:nvSpPr>
        <p:spPr>
          <a:xfrm>
            <a:off x="6805194" y="2014897"/>
            <a:ext cx="3763091" cy="1892785"/>
          </a:xfrm>
          <a:prstGeom prst="rect">
            <a:avLst/>
          </a:prstGeom>
          <a:noFill/>
          <a:ln>
            <a:noFill/>
          </a:ln>
        </p:spPr>
        <p:txBody>
          <a:bodyPr spcFirstLastPara="1" wrap="square" lIns="91425" tIns="45700" rIns="91425" bIns="45700" anchor="t" anchorCtr="0">
            <a:spAutoFit/>
          </a:bodyPr>
          <a:lstStyle/>
          <a:p>
            <a:pPr marL="0" marR="0" lvl="0" indent="11113" algn="l" rtl="0">
              <a:lnSpc>
                <a:spcPct val="120000"/>
              </a:lnSpc>
              <a:spcBef>
                <a:spcPts val="0"/>
              </a:spcBef>
              <a:spcAft>
                <a:spcPts val="0"/>
              </a:spcAft>
              <a:buNone/>
            </a:pPr>
            <a:r>
              <a:rPr lang="en-GB" sz="1200" b="1" dirty="0">
                <a:solidFill>
                  <a:schemeClr val="accent1"/>
                </a:solidFill>
                <a:latin typeface="Montserrat"/>
                <a:ea typeface="Montserrat"/>
                <a:cs typeface="Montserrat"/>
                <a:sym typeface="Montserrat"/>
              </a:rPr>
              <a:t>Energy security </a:t>
            </a:r>
            <a:endParaRPr dirty="0"/>
          </a:p>
          <a:p>
            <a:pPr marL="0" marR="0" lvl="0" indent="0" algn="l" rtl="0">
              <a:lnSpc>
                <a:spcPct val="120000"/>
              </a:lnSpc>
              <a:spcBef>
                <a:spcPts val="600"/>
              </a:spcBef>
              <a:spcAft>
                <a:spcPts val="0"/>
              </a:spcAft>
              <a:buNone/>
            </a:pPr>
            <a:r>
              <a:rPr lang="en-GB" sz="1050" dirty="0">
                <a:solidFill>
                  <a:srgbClr val="0C0C0C"/>
                </a:solidFill>
                <a:latin typeface="Montserrat"/>
                <a:ea typeface="Montserrat"/>
                <a:cs typeface="Montserrat"/>
                <a:sym typeface="Montserrat"/>
              </a:rPr>
              <a:t>Developing a strongly renewables-oriented energy </a:t>
            </a:r>
            <a:br>
              <a:rPr lang="en-GB" sz="1050" dirty="0">
                <a:solidFill>
                  <a:srgbClr val="0C0C0C"/>
                </a:solidFill>
                <a:latin typeface="Montserrat"/>
                <a:ea typeface="Montserrat"/>
                <a:cs typeface="Montserrat"/>
                <a:sym typeface="Montserrat"/>
              </a:rPr>
            </a:br>
            <a:r>
              <a:rPr lang="en-GB" sz="1050" dirty="0">
                <a:solidFill>
                  <a:srgbClr val="0C0C0C"/>
                </a:solidFill>
                <a:latin typeface="Montserrat"/>
                <a:ea typeface="Montserrat"/>
                <a:cs typeface="Montserrat"/>
                <a:sym typeface="Montserrat"/>
              </a:rPr>
              <a:t>sector in Ukraine and its integration into the EU energy market will contribute to European supply diversification. </a:t>
            </a:r>
          </a:p>
          <a:p>
            <a:pPr marL="0" marR="0" lvl="0" indent="0" algn="l" rtl="0">
              <a:lnSpc>
                <a:spcPct val="120000"/>
              </a:lnSpc>
              <a:spcBef>
                <a:spcPts val="600"/>
              </a:spcBef>
              <a:spcAft>
                <a:spcPts val="0"/>
              </a:spcAft>
              <a:buNone/>
            </a:pPr>
            <a:endParaRPr lang="en-GB" sz="1050" dirty="0">
              <a:solidFill>
                <a:schemeClr val="tx1"/>
              </a:solidFill>
              <a:latin typeface="Montserrat"/>
              <a:ea typeface="Montserrat"/>
              <a:cs typeface="Montserrat"/>
              <a:sym typeface="Montserrat"/>
            </a:endParaRPr>
          </a:p>
          <a:p>
            <a:pPr algn="l"/>
            <a:r>
              <a:rPr lang="en-GB" sz="1200" b="1" i="0" u="none" strike="noStrike" dirty="0">
                <a:solidFill>
                  <a:schemeClr val="tx1"/>
                </a:solidFill>
                <a:effectLst/>
                <a:latin typeface="Montserrat" pitchFamily="2" charset="77"/>
              </a:rPr>
              <a:t>Renewable Energy as a Security Solution</a:t>
            </a:r>
          </a:p>
          <a:p>
            <a:pPr marL="0" marR="0" lvl="0" indent="0" algn="l" rtl="0">
              <a:lnSpc>
                <a:spcPct val="120000"/>
              </a:lnSpc>
              <a:spcBef>
                <a:spcPts val="600"/>
              </a:spcBef>
              <a:spcAft>
                <a:spcPts val="0"/>
              </a:spcAft>
              <a:buNone/>
            </a:pPr>
            <a:endParaRPr lang="en-GB" sz="1050" dirty="0">
              <a:solidFill>
                <a:srgbClr val="0C0C0C"/>
              </a:solidFill>
              <a:latin typeface="Montserrat"/>
              <a:ea typeface="Montserrat"/>
              <a:cs typeface="Montserrat"/>
              <a:sym typeface="Montserrat"/>
            </a:endParaRPr>
          </a:p>
        </p:txBody>
      </p:sp>
      <p:sp>
        <p:nvSpPr>
          <p:cNvPr id="510" name="Google Shape;510;p6"/>
          <p:cNvSpPr/>
          <p:nvPr/>
        </p:nvSpPr>
        <p:spPr>
          <a:xfrm>
            <a:off x="1107739" y="4369790"/>
            <a:ext cx="4603867" cy="1439660"/>
          </a:xfrm>
          <a:prstGeom prst="roundRect">
            <a:avLst>
              <a:gd name="adj" fmla="val 4397"/>
            </a:avLst>
          </a:prstGeom>
          <a:solidFill>
            <a:srgbClr val="EEE9E4">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
        <p:nvSpPr>
          <p:cNvPr id="511" name="Google Shape;511;p6"/>
          <p:cNvSpPr txBox="1"/>
          <p:nvPr/>
        </p:nvSpPr>
        <p:spPr>
          <a:xfrm>
            <a:off x="1730025" y="4558302"/>
            <a:ext cx="3929604" cy="895589"/>
          </a:xfrm>
          <a:prstGeom prst="rect">
            <a:avLst/>
          </a:prstGeom>
          <a:noFill/>
          <a:ln>
            <a:noFill/>
          </a:ln>
        </p:spPr>
        <p:txBody>
          <a:bodyPr spcFirstLastPara="1" wrap="square" lIns="91425" tIns="45700" rIns="91425" bIns="45700" anchor="t" anchorCtr="0">
            <a:spAutoFit/>
          </a:bodyPr>
          <a:lstStyle/>
          <a:p>
            <a:pPr marL="0" marR="0" lvl="0" indent="11113" algn="l" rtl="0">
              <a:lnSpc>
                <a:spcPct val="120000"/>
              </a:lnSpc>
              <a:spcBef>
                <a:spcPts val="0"/>
              </a:spcBef>
              <a:spcAft>
                <a:spcPts val="0"/>
              </a:spcAft>
              <a:buNone/>
            </a:pPr>
            <a:r>
              <a:rPr lang="en-GB" sz="1200" b="1" dirty="0">
                <a:solidFill>
                  <a:schemeClr val="accent1"/>
                </a:solidFill>
                <a:latin typeface="Montserrat"/>
                <a:ea typeface="Montserrat"/>
                <a:cs typeface="Montserrat"/>
                <a:sym typeface="Montserrat"/>
              </a:rPr>
              <a:t>Innovation </a:t>
            </a:r>
          </a:p>
          <a:p>
            <a:pPr marL="0" marR="0" lvl="0" indent="11113" algn="l" rtl="0">
              <a:lnSpc>
                <a:spcPct val="120000"/>
              </a:lnSpc>
              <a:spcBef>
                <a:spcPts val="0"/>
              </a:spcBef>
              <a:spcAft>
                <a:spcPts val="0"/>
              </a:spcAft>
              <a:buNone/>
            </a:pPr>
            <a:r>
              <a:rPr lang="en-GB" sz="1050" dirty="0">
                <a:solidFill>
                  <a:srgbClr val="0C0C0C"/>
                </a:solidFill>
                <a:latin typeface="Montserrat"/>
                <a:ea typeface="Montserrat"/>
                <a:cs typeface="Montserrat"/>
                <a:sym typeface="Montserrat"/>
              </a:rPr>
              <a:t>Ukraine offers a special opportunity to concretely develop a leading model for decarbonization through technological change.</a:t>
            </a:r>
            <a:endParaRPr dirty="0"/>
          </a:p>
        </p:txBody>
      </p:sp>
      <p:sp>
        <p:nvSpPr>
          <p:cNvPr id="512" name="Google Shape;512;p6"/>
          <p:cNvSpPr/>
          <p:nvPr/>
        </p:nvSpPr>
        <p:spPr>
          <a:xfrm>
            <a:off x="6309631" y="4369790"/>
            <a:ext cx="4603867" cy="1439660"/>
          </a:xfrm>
          <a:prstGeom prst="roundRect">
            <a:avLst>
              <a:gd name="adj" fmla="val 4397"/>
            </a:avLst>
          </a:prstGeom>
          <a:solidFill>
            <a:srgbClr val="EEE9E4">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
        <p:nvSpPr>
          <p:cNvPr id="513" name="Google Shape;513;p6"/>
          <p:cNvSpPr txBox="1"/>
          <p:nvPr/>
        </p:nvSpPr>
        <p:spPr>
          <a:xfrm>
            <a:off x="6805194" y="4558302"/>
            <a:ext cx="3929604" cy="972534"/>
          </a:xfrm>
          <a:prstGeom prst="rect">
            <a:avLst/>
          </a:prstGeom>
          <a:noFill/>
          <a:ln>
            <a:noFill/>
          </a:ln>
        </p:spPr>
        <p:txBody>
          <a:bodyPr spcFirstLastPara="1" wrap="square" lIns="91425" tIns="45700" rIns="91425" bIns="45700" anchor="t" anchorCtr="0">
            <a:spAutoFit/>
          </a:bodyPr>
          <a:lstStyle/>
          <a:p>
            <a:pPr marL="0" marR="0" lvl="0" indent="11113" algn="l" rtl="0">
              <a:lnSpc>
                <a:spcPct val="120000"/>
              </a:lnSpc>
              <a:spcBef>
                <a:spcPts val="0"/>
              </a:spcBef>
              <a:spcAft>
                <a:spcPts val="0"/>
              </a:spcAft>
              <a:buNone/>
            </a:pPr>
            <a:r>
              <a:rPr lang="en-GB" sz="1200" b="1" dirty="0">
                <a:solidFill>
                  <a:schemeClr val="accent1"/>
                </a:solidFill>
                <a:latin typeface="Montserrat"/>
                <a:ea typeface="Montserrat"/>
                <a:cs typeface="Montserrat"/>
                <a:sym typeface="Montserrat"/>
              </a:rPr>
              <a:t>Just transition and Green Jobs </a:t>
            </a:r>
            <a:endParaRPr dirty="0"/>
          </a:p>
          <a:p>
            <a:pPr marL="0" marR="0" lvl="0" indent="0" algn="l" rtl="0">
              <a:lnSpc>
                <a:spcPct val="120000"/>
              </a:lnSpc>
              <a:spcBef>
                <a:spcPts val="600"/>
              </a:spcBef>
              <a:spcAft>
                <a:spcPts val="0"/>
              </a:spcAft>
              <a:buNone/>
            </a:pPr>
            <a:r>
              <a:rPr lang="en-GB" sz="1050" dirty="0">
                <a:solidFill>
                  <a:srgbClr val="0C0C0C"/>
                </a:solidFill>
                <a:latin typeface="Montserrat"/>
                <a:ea typeface="Montserrat"/>
                <a:cs typeface="Montserrat"/>
                <a:sym typeface="Montserrat"/>
              </a:rPr>
              <a:t>Technical and policy solutions supporting rapid </a:t>
            </a:r>
            <a:br>
              <a:rPr lang="en-GB" sz="1050" dirty="0">
                <a:solidFill>
                  <a:srgbClr val="0C0C0C"/>
                </a:solidFill>
                <a:latin typeface="Montserrat"/>
                <a:ea typeface="Montserrat"/>
                <a:cs typeface="Montserrat"/>
                <a:sym typeface="Montserrat"/>
              </a:rPr>
            </a:br>
            <a:r>
              <a:rPr lang="en-GB" sz="1050" dirty="0">
                <a:solidFill>
                  <a:srgbClr val="0C0C0C"/>
                </a:solidFill>
                <a:latin typeface="Montserrat"/>
                <a:ea typeface="Montserrat"/>
                <a:cs typeface="Montserrat"/>
                <a:sym typeface="Montserrat"/>
              </a:rPr>
              <a:t>low-carbon transition in post-war Ukraine will result in significant net socio-economic and ecological benefits.</a:t>
            </a:r>
            <a:endParaRPr dirty="0"/>
          </a:p>
        </p:txBody>
      </p:sp>
      <p:grpSp>
        <p:nvGrpSpPr>
          <p:cNvPr id="514" name="Google Shape;514;p6"/>
          <p:cNvGrpSpPr/>
          <p:nvPr/>
        </p:nvGrpSpPr>
        <p:grpSpPr>
          <a:xfrm>
            <a:off x="6134104" y="1509184"/>
            <a:ext cx="749497" cy="749497"/>
            <a:chOff x="10334764" y="1661313"/>
            <a:chExt cx="749497" cy="749497"/>
          </a:xfrm>
        </p:grpSpPr>
        <p:sp>
          <p:nvSpPr>
            <p:cNvPr id="515" name="Google Shape;515;p6"/>
            <p:cNvSpPr/>
            <p:nvPr/>
          </p:nvSpPr>
          <p:spPr>
            <a:xfrm>
              <a:off x="10334764" y="1661313"/>
              <a:ext cx="749497" cy="749497"/>
            </a:xfrm>
            <a:prstGeom prst="ellipse">
              <a:avLst/>
            </a:prstGeom>
            <a:solidFill>
              <a:schemeClr val="dk2"/>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1">
                <a:solidFill>
                  <a:schemeClr val="dk2"/>
                </a:solidFill>
                <a:latin typeface="Montserrat"/>
                <a:ea typeface="Montserrat"/>
                <a:cs typeface="Montserrat"/>
                <a:sym typeface="Montserrat"/>
              </a:endParaRPr>
            </a:p>
          </p:txBody>
        </p:sp>
        <p:grpSp>
          <p:nvGrpSpPr>
            <p:cNvPr id="516" name="Google Shape;516;p6"/>
            <p:cNvGrpSpPr/>
            <p:nvPr/>
          </p:nvGrpSpPr>
          <p:grpSpPr>
            <a:xfrm>
              <a:off x="10532941" y="1816941"/>
              <a:ext cx="353143" cy="438241"/>
              <a:chOff x="3720988" y="482007"/>
              <a:chExt cx="4749539" cy="5894047"/>
            </a:xfrm>
          </p:grpSpPr>
          <p:sp>
            <p:nvSpPr>
              <p:cNvPr id="517" name="Google Shape;517;p6"/>
              <p:cNvSpPr/>
              <p:nvPr/>
            </p:nvSpPr>
            <p:spPr>
              <a:xfrm>
                <a:off x="3720988" y="482007"/>
                <a:ext cx="4749539" cy="5894047"/>
              </a:xfrm>
              <a:custGeom>
                <a:avLst/>
                <a:gdLst/>
                <a:ahLst/>
                <a:cxnLst/>
                <a:rect l="l" t="t" r="r" b="b"/>
                <a:pathLst>
                  <a:path w="4749539" h="5894047" extrusionOk="0">
                    <a:moveTo>
                      <a:pt x="4702731" y="1060529"/>
                    </a:moveTo>
                    <a:cubicBezTo>
                      <a:pt x="4700159" y="1035594"/>
                      <a:pt x="4688958" y="1012351"/>
                      <a:pt x="4671070" y="994829"/>
                    </a:cubicBezTo>
                    <a:cubicBezTo>
                      <a:pt x="4653148" y="977307"/>
                      <a:pt x="4629665" y="966631"/>
                      <a:pt x="4604684" y="964625"/>
                    </a:cubicBezTo>
                    <a:cubicBezTo>
                      <a:pt x="4214790" y="914819"/>
                      <a:pt x="3834074" y="809269"/>
                      <a:pt x="3474200" y="651192"/>
                    </a:cubicBezTo>
                    <a:cubicBezTo>
                      <a:pt x="3102371" y="496487"/>
                      <a:pt x="2756053" y="286392"/>
                      <a:pt x="2447100" y="28084"/>
                    </a:cubicBezTo>
                    <a:cubicBezTo>
                      <a:pt x="2427343" y="10001"/>
                      <a:pt x="2401534" y="0"/>
                      <a:pt x="2374771" y="0"/>
                    </a:cubicBezTo>
                    <a:cubicBezTo>
                      <a:pt x="2348008" y="0"/>
                      <a:pt x="2322199" y="10001"/>
                      <a:pt x="2302442" y="28084"/>
                    </a:cubicBezTo>
                    <a:cubicBezTo>
                      <a:pt x="1993632" y="286780"/>
                      <a:pt x="1647332" y="497052"/>
                      <a:pt x="1275342" y="651706"/>
                    </a:cubicBezTo>
                    <a:cubicBezTo>
                      <a:pt x="915429" y="809583"/>
                      <a:pt x="534735" y="914950"/>
                      <a:pt x="144858" y="964602"/>
                    </a:cubicBezTo>
                    <a:cubicBezTo>
                      <a:pt x="119969" y="966585"/>
                      <a:pt x="96549" y="977192"/>
                      <a:pt x="78644" y="994606"/>
                    </a:cubicBezTo>
                    <a:cubicBezTo>
                      <a:pt x="60739" y="1012020"/>
                      <a:pt x="49486" y="1035148"/>
                      <a:pt x="46811" y="1059974"/>
                    </a:cubicBezTo>
                    <a:cubicBezTo>
                      <a:pt x="38239" y="1144093"/>
                      <a:pt x="-157854" y="3107716"/>
                      <a:pt x="322206" y="4066750"/>
                    </a:cubicBezTo>
                    <a:cubicBezTo>
                      <a:pt x="896049" y="5212265"/>
                      <a:pt x="2271364" y="5856786"/>
                      <a:pt x="2329771" y="5884103"/>
                    </a:cubicBezTo>
                    <a:cubicBezTo>
                      <a:pt x="2358323" y="5897362"/>
                      <a:pt x="2391230" y="5897362"/>
                      <a:pt x="2419782" y="5884103"/>
                    </a:cubicBezTo>
                    <a:cubicBezTo>
                      <a:pt x="2478184" y="5856786"/>
                      <a:pt x="3853562" y="5212265"/>
                      <a:pt x="4427348" y="4066750"/>
                    </a:cubicBezTo>
                    <a:cubicBezTo>
                      <a:pt x="4907385" y="3107716"/>
                      <a:pt x="4711303" y="1144042"/>
                      <a:pt x="4702731" y="1060489"/>
                    </a:cubicBezTo>
                    <a:close/>
                    <a:moveTo>
                      <a:pt x="4235530" y="3970378"/>
                    </a:moveTo>
                    <a:cubicBezTo>
                      <a:pt x="3753326" y="4934785"/>
                      <a:pt x="2614813" y="5546632"/>
                      <a:pt x="2374783" y="5667219"/>
                    </a:cubicBezTo>
                    <a:cubicBezTo>
                      <a:pt x="2134753" y="5546690"/>
                      <a:pt x="997810" y="4936385"/>
                      <a:pt x="514036" y="3970378"/>
                    </a:cubicBezTo>
                    <a:cubicBezTo>
                      <a:pt x="115952" y="3175822"/>
                      <a:pt x="220427" y="1559334"/>
                      <a:pt x="252574" y="1168256"/>
                    </a:cubicBezTo>
                    <a:cubicBezTo>
                      <a:pt x="633628" y="1108940"/>
                      <a:pt x="1005468" y="1000893"/>
                      <a:pt x="1358941" y="846788"/>
                    </a:cubicBezTo>
                    <a:cubicBezTo>
                      <a:pt x="1723118" y="694043"/>
                      <a:pt x="2064858" y="492526"/>
                      <a:pt x="2374783" y="247798"/>
                    </a:cubicBezTo>
                    <a:cubicBezTo>
                      <a:pt x="2685244" y="493475"/>
                      <a:pt x="3027721" y="695712"/>
                      <a:pt x="3392738" y="848959"/>
                    </a:cubicBezTo>
                    <a:cubicBezTo>
                      <a:pt x="3746240" y="1003064"/>
                      <a:pt x="4118086" y="1111112"/>
                      <a:pt x="4499105" y="1170428"/>
                    </a:cubicBezTo>
                    <a:cubicBezTo>
                      <a:pt x="4529109" y="1556728"/>
                      <a:pt x="4633585" y="3175879"/>
                      <a:pt x="4235501" y="397043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Montserrat"/>
                  <a:ea typeface="Montserrat"/>
                  <a:cs typeface="Montserrat"/>
                  <a:sym typeface="Montserrat"/>
                </a:endParaRPr>
              </a:p>
            </p:txBody>
          </p:sp>
          <p:sp>
            <p:nvSpPr>
              <p:cNvPr id="518" name="Google Shape;518;p6"/>
              <p:cNvSpPr/>
              <p:nvPr/>
            </p:nvSpPr>
            <p:spPr>
              <a:xfrm>
                <a:off x="4821423" y="1952717"/>
                <a:ext cx="2549119" cy="2952547"/>
              </a:xfrm>
              <a:custGeom>
                <a:avLst/>
                <a:gdLst/>
                <a:ahLst/>
                <a:cxnLst/>
                <a:rect l="l" t="t" r="r" b="b"/>
                <a:pathLst>
                  <a:path w="2549119" h="2952547" extrusionOk="0">
                    <a:moveTo>
                      <a:pt x="2280760" y="1047658"/>
                    </a:moveTo>
                    <a:lnTo>
                      <a:pt x="1729440" y="1047658"/>
                    </a:lnTo>
                    <a:lnTo>
                      <a:pt x="1890174" y="329168"/>
                    </a:lnTo>
                    <a:cubicBezTo>
                      <a:pt x="1908233" y="252261"/>
                      <a:pt x="1891449" y="171314"/>
                      <a:pt x="1844277" y="107934"/>
                    </a:cubicBezTo>
                    <a:cubicBezTo>
                      <a:pt x="1797128" y="44578"/>
                      <a:pt x="1724393" y="5242"/>
                      <a:pt x="1645526" y="487"/>
                    </a:cubicBezTo>
                    <a:cubicBezTo>
                      <a:pt x="1566677" y="-4268"/>
                      <a:pt x="1489747" y="26004"/>
                      <a:pt x="1435300" y="83240"/>
                    </a:cubicBezTo>
                    <a:lnTo>
                      <a:pt x="78159" y="1447868"/>
                    </a:lnTo>
                    <a:cubicBezTo>
                      <a:pt x="27993" y="1498188"/>
                      <a:pt x="-131" y="1566385"/>
                      <a:pt x="0" y="1637446"/>
                    </a:cubicBezTo>
                    <a:cubicBezTo>
                      <a:pt x="109" y="1708506"/>
                      <a:pt x="28438" y="1776594"/>
                      <a:pt x="78782" y="1826755"/>
                    </a:cubicBezTo>
                    <a:cubicBezTo>
                      <a:pt x="129097" y="1876915"/>
                      <a:pt x="197299" y="1905022"/>
                      <a:pt x="268360" y="1904890"/>
                    </a:cubicBezTo>
                    <a:lnTo>
                      <a:pt x="819680" y="1904890"/>
                    </a:lnTo>
                    <a:lnTo>
                      <a:pt x="658946" y="2623380"/>
                    </a:lnTo>
                    <a:cubicBezTo>
                      <a:pt x="640886" y="2700287"/>
                      <a:pt x="657671" y="2781234"/>
                      <a:pt x="704843" y="2844614"/>
                    </a:cubicBezTo>
                    <a:cubicBezTo>
                      <a:pt x="751992" y="2907970"/>
                      <a:pt x="824727" y="2947306"/>
                      <a:pt x="903593" y="2952061"/>
                    </a:cubicBezTo>
                    <a:cubicBezTo>
                      <a:pt x="982443" y="2956816"/>
                      <a:pt x="1059373" y="2926544"/>
                      <a:pt x="1113820" y="2869308"/>
                    </a:cubicBezTo>
                    <a:lnTo>
                      <a:pt x="2470961" y="1504680"/>
                    </a:lnTo>
                    <a:cubicBezTo>
                      <a:pt x="2521121" y="1454360"/>
                      <a:pt x="2549251" y="1386163"/>
                      <a:pt x="2549119" y="1315102"/>
                    </a:cubicBezTo>
                    <a:cubicBezTo>
                      <a:pt x="2549005" y="1244042"/>
                      <a:pt x="2520676" y="1175953"/>
                      <a:pt x="2470338" y="1125793"/>
                    </a:cubicBezTo>
                    <a:cubicBezTo>
                      <a:pt x="2420017" y="1075633"/>
                      <a:pt x="2351820" y="1047526"/>
                      <a:pt x="2280760" y="1047658"/>
                    </a:cubicBezTo>
                    <a:close/>
                    <a:moveTo>
                      <a:pt x="2318799" y="1353587"/>
                    </a:moveTo>
                    <a:lnTo>
                      <a:pt x="960058" y="2718787"/>
                    </a:lnTo>
                    <a:cubicBezTo>
                      <a:pt x="943204" y="2735394"/>
                      <a:pt x="917464" y="2738966"/>
                      <a:pt x="896724" y="2727605"/>
                    </a:cubicBezTo>
                    <a:cubicBezTo>
                      <a:pt x="875984" y="2716243"/>
                      <a:pt x="865137" y="2692623"/>
                      <a:pt x="870046" y="2669495"/>
                    </a:cubicBezTo>
                    <a:lnTo>
                      <a:pt x="1060247" y="1820817"/>
                    </a:lnTo>
                    <a:cubicBezTo>
                      <a:pt x="1067322" y="1788670"/>
                      <a:pt x="1059264" y="1755072"/>
                      <a:pt x="1038347" y="1729646"/>
                    </a:cubicBezTo>
                    <a:cubicBezTo>
                      <a:pt x="1017431" y="1704242"/>
                      <a:pt x="985998" y="1689841"/>
                      <a:pt x="953091" y="1690624"/>
                    </a:cubicBezTo>
                    <a:lnTo>
                      <a:pt x="268377" y="1690624"/>
                    </a:lnTo>
                    <a:cubicBezTo>
                      <a:pt x="246614" y="1690755"/>
                      <a:pt x="226920" y="1677696"/>
                      <a:pt x="218594" y="1657585"/>
                    </a:cubicBezTo>
                    <a:cubicBezTo>
                      <a:pt x="210244" y="1637491"/>
                      <a:pt x="214890" y="1614340"/>
                      <a:pt x="230338" y="1599006"/>
                    </a:cubicBezTo>
                    <a:lnTo>
                      <a:pt x="1589079" y="233807"/>
                    </a:lnTo>
                    <a:cubicBezTo>
                      <a:pt x="1598275" y="223314"/>
                      <a:pt x="1611562" y="217262"/>
                      <a:pt x="1625512" y="217199"/>
                    </a:cubicBezTo>
                    <a:cubicBezTo>
                      <a:pt x="1635114" y="217377"/>
                      <a:pt x="1644509" y="219943"/>
                      <a:pt x="1652836" y="224698"/>
                    </a:cubicBezTo>
                    <a:cubicBezTo>
                      <a:pt x="1673530" y="236219"/>
                      <a:pt x="1684200" y="259970"/>
                      <a:pt x="1679090" y="283099"/>
                    </a:cubicBezTo>
                    <a:lnTo>
                      <a:pt x="1491570" y="1131777"/>
                    </a:lnTo>
                    <a:cubicBezTo>
                      <a:pt x="1484603" y="1163455"/>
                      <a:pt x="1492353" y="1196585"/>
                      <a:pt x="1512641" y="1221879"/>
                    </a:cubicBezTo>
                    <a:cubicBezTo>
                      <a:pt x="1532935" y="1247174"/>
                      <a:pt x="1563613" y="1261930"/>
                      <a:pt x="1596046" y="1261976"/>
                    </a:cubicBezTo>
                    <a:lnTo>
                      <a:pt x="2280760" y="1261976"/>
                    </a:lnTo>
                    <a:cubicBezTo>
                      <a:pt x="2302529" y="1261839"/>
                      <a:pt x="2322217" y="1274898"/>
                      <a:pt x="2330543" y="1295014"/>
                    </a:cubicBezTo>
                    <a:cubicBezTo>
                      <a:pt x="2338893" y="1315102"/>
                      <a:pt x="2334252" y="1338254"/>
                      <a:pt x="2318805" y="135359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Montserrat"/>
                  <a:ea typeface="Montserrat"/>
                  <a:cs typeface="Montserrat"/>
                  <a:sym typeface="Montserrat"/>
                </a:endParaRPr>
              </a:p>
            </p:txBody>
          </p:sp>
        </p:grpSp>
      </p:grpSp>
      <p:grpSp>
        <p:nvGrpSpPr>
          <p:cNvPr id="519" name="Google Shape;519;p6"/>
          <p:cNvGrpSpPr/>
          <p:nvPr/>
        </p:nvGrpSpPr>
        <p:grpSpPr>
          <a:xfrm>
            <a:off x="932212" y="4089298"/>
            <a:ext cx="749497" cy="749497"/>
            <a:chOff x="5132872" y="4241427"/>
            <a:chExt cx="749497" cy="749497"/>
          </a:xfrm>
        </p:grpSpPr>
        <p:sp>
          <p:nvSpPr>
            <p:cNvPr id="520" name="Google Shape;520;p6"/>
            <p:cNvSpPr/>
            <p:nvPr/>
          </p:nvSpPr>
          <p:spPr>
            <a:xfrm>
              <a:off x="5132872" y="4241427"/>
              <a:ext cx="749497" cy="749497"/>
            </a:xfrm>
            <a:prstGeom prst="ellipse">
              <a:avLst/>
            </a:prstGeom>
            <a:solidFill>
              <a:schemeClr val="dk2"/>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1">
                <a:solidFill>
                  <a:schemeClr val="dk2"/>
                </a:solidFill>
                <a:latin typeface="Montserrat"/>
                <a:ea typeface="Montserrat"/>
                <a:cs typeface="Montserrat"/>
                <a:sym typeface="Montserrat"/>
              </a:endParaRPr>
            </a:p>
          </p:txBody>
        </p:sp>
        <p:sp>
          <p:nvSpPr>
            <p:cNvPr id="521" name="Google Shape;521;p6"/>
            <p:cNvSpPr/>
            <p:nvPr/>
          </p:nvSpPr>
          <p:spPr>
            <a:xfrm>
              <a:off x="5293221" y="4397249"/>
              <a:ext cx="428798" cy="437852"/>
            </a:xfrm>
            <a:custGeom>
              <a:avLst/>
              <a:gdLst/>
              <a:ahLst/>
              <a:cxnLst/>
              <a:rect l="l" t="t" r="r" b="b"/>
              <a:pathLst>
                <a:path w="6086563" h="6215083" extrusionOk="0">
                  <a:moveTo>
                    <a:pt x="2544692" y="21"/>
                  </a:moveTo>
                  <a:cubicBezTo>
                    <a:pt x="2516248" y="21"/>
                    <a:pt x="2488994" y="11317"/>
                    <a:pt x="2468900" y="31409"/>
                  </a:cubicBezTo>
                  <a:cubicBezTo>
                    <a:pt x="2448806" y="51501"/>
                    <a:pt x="2437513" y="78759"/>
                    <a:pt x="2437513" y="107179"/>
                  </a:cubicBezTo>
                  <a:lnTo>
                    <a:pt x="2437513" y="555468"/>
                  </a:lnTo>
                  <a:cubicBezTo>
                    <a:pt x="2181967" y="617750"/>
                    <a:pt x="1937582" y="719014"/>
                    <a:pt x="1712851" y="855705"/>
                  </a:cubicBezTo>
                  <a:lnTo>
                    <a:pt x="1395377" y="538391"/>
                  </a:lnTo>
                  <a:cubicBezTo>
                    <a:pt x="1375283" y="518320"/>
                    <a:pt x="1348028" y="507050"/>
                    <a:pt x="1319607" y="507050"/>
                  </a:cubicBezTo>
                  <a:cubicBezTo>
                    <a:pt x="1291187" y="507050"/>
                    <a:pt x="1263949" y="518343"/>
                    <a:pt x="1243861" y="538437"/>
                  </a:cubicBezTo>
                  <a:lnTo>
                    <a:pt x="538801" y="1243611"/>
                  </a:lnTo>
                  <a:cubicBezTo>
                    <a:pt x="518684" y="1263705"/>
                    <a:pt x="507391" y="1290983"/>
                    <a:pt x="507391" y="1319403"/>
                  </a:cubicBezTo>
                  <a:cubicBezTo>
                    <a:pt x="507391" y="1347847"/>
                    <a:pt x="518684" y="1375102"/>
                    <a:pt x="538801" y="1395218"/>
                  </a:cubicBezTo>
                  <a:lnTo>
                    <a:pt x="855715" y="1711887"/>
                  </a:lnTo>
                  <a:cubicBezTo>
                    <a:pt x="719178" y="1936423"/>
                    <a:pt x="618005" y="2180608"/>
                    <a:pt x="555832" y="2435920"/>
                  </a:cubicBezTo>
                  <a:lnTo>
                    <a:pt x="107157" y="2435920"/>
                  </a:lnTo>
                  <a:lnTo>
                    <a:pt x="107180" y="2435897"/>
                  </a:lnTo>
                  <a:cubicBezTo>
                    <a:pt x="78761" y="2435897"/>
                    <a:pt x="51503" y="2447196"/>
                    <a:pt x="31410" y="2467284"/>
                  </a:cubicBezTo>
                  <a:cubicBezTo>
                    <a:pt x="11319" y="2487355"/>
                    <a:pt x="22" y="2514616"/>
                    <a:pt x="0" y="2543031"/>
                  </a:cubicBezTo>
                  <a:lnTo>
                    <a:pt x="0" y="3540184"/>
                  </a:lnTo>
                  <a:cubicBezTo>
                    <a:pt x="0" y="3568604"/>
                    <a:pt x="11296" y="3595859"/>
                    <a:pt x="31388" y="3615976"/>
                  </a:cubicBezTo>
                  <a:cubicBezTo>
                    <a:pt x="51502" y="3636070"/>
                    <a:pt x="78760" y="3647369"/>
                    <a:pt x="107180" y="3647369"/>
                  </a:cubicBezTo>
                  <a:lnTo>
                    <a:pt x="556369" y="3647369"/>
                  </a:lnTo>
                  <a:cubicBezTo>
                    <a:pt x="617691" y="3898709"/>
                    <a:pt x="716680" y="4139527"/>
                    <a:pt x="850354" y="4361458"/>
                  </a:cubicBezTo>
                  <a:cubicBezTo>
                    <a:pt x="865042" y="4385787"/>
                    <a:pt x="888776" y="4403314"/>
                    <a:pt x="916368" y="4410144"/>
                  </a:cubicBezTo>
                  <a:cubicBezTo>
                    <a:pt x="943937" y="4416973"/>
                    <a:pt x="973118" y="4412579"/>
                    <a:pt x="997453" y="4397891"/>
                  </a:cubicBezTo>
                  <a:cubicBezTo>
                    <a:pt x="1021810" y="4383221"/>
                    <a:pt x="1039309" y="4359492"/>
                    <a:pt x="1046162" y="4331900"/>
                  </a:cubicBezTo>
                  <a:cubicBezTo>
                    <a:pt x="1052997" y="4304302"/>
                    <a:pt x="1048596" y="4275150"/>
                    <a:pt x="1033909" y="4250793"/>
                  </a:cubicBezTo>
                  <a:cubicBezTo>
                    <a:pt x="897577" y="4024513"/>
                    <a:pt x="800508" y="3776893"/>
                    <a:pt x="746730" y="3518301"/>
                  </a:cubicBezTo>
                  <a:lnTo>
                    <a:pt x="746730" y="3518324"/>
                  </a:lnTo>
                  <a:cubicBezTo>
                    <a:pt x="741706" y="3494218"/>
                    <a:pt x="728533" y="3472564"/>
                    <a:pt x="709422" y="3457019"/>
                  </a:cubicBezTo>
                  <a:cubicBezTo>
                    <a:pt x="690340" y="3441486"/>
                    <a:pt x="666451" y="3432976"/>
                    <a:pt x="641825" y="3432976"/>
                  </a:cubicBezTo>
                  <a:lnTo>
                    <a:pt x="214292" y="3432976"/>
                  </a:lnTo>
                  <a:lnTo>
                    <a:pt x="214292" y="2650135"/>
                  </a:lnTo>
                  <a:lnTo>
                    <a:pt x="641265" y="2650135"/>
                  </a:lnTo>
                  <a:cubicBezTo>
                    <a:pt x="665891" y="2650158"/>
                    <a:pt x="689780" y="2641654"/>
                    <a:pt x="708908" y="2626115"/>
                  </a:cubicBezTo>
                  <a:cubicBezTo>
                    <a:pt x="728019" y="2610559"/>
                    <a:pt x="741192" y="2588905"/>
                    <a:pt x="746193" y="2564770"/>
                  </a:cubicBezTo>
                  <a:cubicBezTo>
                    <a:pt x="806086" y="2276277"/>
                    <a:pt x="919832" y="2001643"/>
                    <a:pt x="1081503" y="1755241"/>
                  </a:cubicBezTo>
                  <a:cubicBezTo>
                    <a:pt x="1095008" y="1734638"/>
                    <a:pt x="1101037" y="1710012"/>
                    <a:pt x="1098511" y="1685523"/>
                  </a:cubicBezTo>
                  <a:cubicBezTo>
                    <a:pt x="1096014" y="1661012"/>
                    <a:pt x="1085144" y="1638129"/>
                    <a:pt x="1067730" y="1620692"/>
                  </a:cubicBezTo>
                  <a:lnTo>
                    <a:pt x="766150" y="1319295"/>
                  </a:lnTo>
                  <a:lnTo>
                    <a:pt x="1319699" y="765700"/>
                  </a:lnTo>
                  <a:lnTo>
                    <a:pt x="1621834" y="1067680"/>
                  </a:lnTo>
                  <a:lnTo>
                    <a:pt x="1621856" y="1067658"/>
                  </a:lnTo>
                  <a:cubicBezTo>
                    <a:pt x="1639287" y="1085071"/>
                    <a:pt x="1662170" y="1095947"/>
                    <a:pt x="1686688" y="1098444"/>
                  </a:cubicBezTo>
                  <a:cubicBezTo>
                    <a:pt x="1711176" y="1100970"/>
                    <a:pt x="1735796" y="1094964"/>
                    <a:pt x="1756405" y="1081431"/>
                  </a:cubicBezTo>
                  <a:cubicBezTo>
                    <a:pt x="2002933" y="919668"/>
                    <a:pt x="2277767" y="805813"/>
                    <a:pt x="2566506" y="745806"/>
                  </a:cubicBezTo>
                  <a:lnTo>
                    <a:pt x="2566483" y="745806"/>
                  </a:lnTo>
                  <a:cubicBezTo>
                    <a:pt x="2590612" y="740788"/>
                    <a:pt x="2612266" y="727615"/>
                    <a:pt x="2627828" y="708504"/>
                  </a:cubicBezTo>
                  <a:cubicBezTo>
                    <a:pt x="2643384" y="689393"/>
                    <a:pt x="2651871" y="665510"/>
                    <a:pt x="2651871" y="640861"/>
                  </a:cubicBezTo>
                  <a:lnTo>
                    <a:pt x="2651871" y="214226"/>
                  </a:lnTo>
                  <a:lnTo>
                    <a:pt x="3434826" y="214226"/>
                  </a:lnTo>
                  <a:lnTo>
                    <a:pt x="3434826" y="639770"/>
                  </a:lnTo>
                  <a:cubicBezTo>
                    <a:pt x="3434826" y="664419"/>
                    <a:pt x="3443307" y="688302"/>
                    <a:pt x="3458869" y="707435"/>
                  </a:cubicBezTo>
                  <a:cubicBezTo>
                    <a:pt x="3474425" y="726546"/>
                    <a:pt x="3496102" y="739719"/>
                    <a:pt x="3520237" y="744720"/>
                  </a:cubicBezTo>
                  <a:cubicBezTo>
                    <a:pt x="3809336" y="804613"/>
                    <a:pt x="4084524" y="918513"/>
                    <a:pt x="4331367" y="1080345"/>
                  </a:cubicBezTo>
                  <a:cubicBezTo>
                    <a:pt x="4351946" y="1093849"/>
                    <a:pt x="4376572" y="1099856"/>
                    <a:pt x="4401061" y="1097353"/>
                  </a:cubicBezTo>
                  <a:cubicBezTo>
                    <a:pt x="4425550" y="1094832"/>
                    <a:pt x="4448433" y="1083980"/>
                    <a:pt x="4465869" y="1066566"/>
                  </a:cubicBezTo>
                  <a:lnTo>
                    <a:pt x="4766958" y="765683"/>
                  </a:lnTo>
                  <a:lnTo>
                    <a:pt x="5320507" y="1319278"/>
                  </a:lnTo>
                  <a:lnTo>
                    <a:pt x="5019464" y="1620121"/>
                  </a:lnTo>
                  <a:lnTo>
                    <a:pt x="5019464" y="1620144"/>
                  </a:lnTo>
                  <a:cubicBezTo>
                    <a:pt x="5002028" y="1637580"/>
                    <a:pt x="4991158" y="1660486"/>
                    <a:pt x="4988632" y="1684998"/>
                  </a:cubicBezTo>
                  <a:cubicBezTo>
                    <a:pt x="4986134" y="1709532"/>
                    <a:pt x="4992158" y="1734158"/>
                    <a:pt x="5005691" y="1754760"/>
                  </a:cubicBezTo>
                  <a:cubicBezTo>
                    <a:pt x="5167563" y="2001289"/>
                    <a:pt x="5281508" y="2276077"/>
                    <a:pt x="5341499" y="2564805"/>
                  </a:cubicBezTo>
                  <a:lnTo>
                    <a:pt x="5341556" y="2564805"/>
                  </a:lnTo>
                  <a:cubicBezTo>
                    <a:pt x="5346528" y="2588916"/>
                    <a:pt x="5359730" y="2610570"/>
                    <a:pt x="5378818" y="2626109"/>
                  </a:cubicBezTo>
                  <a:cubicBezTo>
                    <a:pt x="5397906" y="2641654"/>
                    <a:pt x="5421794" y="2650130"/>
                    <a:pt x="5446426" y="2650130"/>
                  </a:cubicBezTo>
                  <a:lnTo>
                    <a:pt x="5872308" y="2650130"/>
                  </a:lnTo>
                  <a:lnTo>
                    <a:pt x="5872308" y="3432976"/>
                  </a:lnTo>
                  <a:lnTo>
                    <a:pt x="5444769" y="3432976"/>
                  </a:lnTo>
                  <a:lnTo>
                    <a:pt x="5444826" y="3432976"/>
                  </a:lnTo>
                  <a:cubicBezTo>
                    <a:pt x="5420137" y="3432976"/>
                    <a:pt x="5396249" y="3441457"/>
                    <a:pt x="5377160" y="3456996"/>
                  </a:cubicBezTo>
                  <a:cubicBezTo>
                    <a:pt x="5358072" y="3472529"/>
                    <a:pt x="5344870" y="3494184"/>
                    <a:pt x="5339842" y="3518318"/>
                  </a:cubicBezTo>
                  <a:cubicBezTo>
                    <a:pt x="5286075" y="3776922"/>
                    <a:pt x="5188994" y="4024541"/>
                    <a:pt x="5052680" y="4250810"/>
                  </a:cubicBezTo>
                  <a:lnTo>
                    <a:pt x="5052680" y="4250787"/>
                  </a:lnTo>
                  <a:cubicBezTo>
                    <a:pt x="5037986" y="4275139"/>
                    <a:pt x="5033592" y="4304296"/>
                    <a:pt x="5040421" y="4331888"/>
                  </a:cubicBezTo>
                  <a:cubicBezTo>
                    <a:pt x="5047273" y="4359481"/>
                    <a:pt x="5064779" y="4383209"/>
                    <a:pt x="5089113" y="4397880"/>
                  </a:cubicBezTo>
                  <a:cubicBezTo>
                    <a:pt x="5113465" y="4412567"/>
                    <a:pt x="5142645" y="4416962"/>
                    <a:pt x="5170214" y="4410132"/>
                  </a:cubicBezTo>
                  <a:cubicBezTo>
                    <a:pt x="5197806" y="4403303"/>
                    <a:pt x="5221558" y="4385775"/>
                    <a:pt x="5236229" y="4361446"/>
                  </a:cubicBezTo>
                  <a:cubicBezTo>
                    <a:pt x="5369902" y="4139499"/>
                    <a:pt x="5468944" y="3898686"/>
                    <a:pt x="5530208" y="3647357"/>
                  </a:cubicBezTo>
                  <a:lnTo>
                    <a:pt x="5979407" y="3647357"/>
                  </a:lnTo>
                  <a:cubicBezTo>
                    <a:pt x="6007810" y="3647357"/>
                    <a:pt x="6035071" y="3636059"/>
                    <a:pt x="6055188" y="3615965"/>
                  </a:cubicBezTo>
                  <a:cubicBezTo>
                    <a:pt x="6075305" y="3595854"/>
                    <a:pt x="6086563" y="3568593"/>
                    <a:pt x="6086563" y="3540178"/>
                  </a:cubicBezTo>
                  <a:lnTo>
                    <a:pt x="6086563" y="2543019"/>
                  </a:lnTo>
                  <a:cubicBezTo>
                    <a:pt x="6086563" y="2514604"/>
                    <a:pt x="6075248" y="2487344"/>
                    <a:pt x="6055188" y="2467272"/>
                  </a:cubicBezTo>
                  <a:cubicBezTo>
                    <a:pt x="6035071" y="2447184"/>
                    <a:pt x="6007810" y="2435886"/>
                    <a:pt x="5979407" y="2435886"/>
                  </a:cubicBezTo>
                  <a:lnTo>
                    <a:pt x="5531809" y="2435886"/>
                  </a:lnTo>
                  <a:cubicBezTo>
                    <a:pt x="5469515" y="2180317"/>
                    <a:pt x="5368245" y="1935938"/>
                    <a:pt x="5231433" y="1711281"/>
                  </a:cubicBezTo>
                  <a:lnTo>
                    <a:pt x="5547810" y="1395173"/>
                  </a:lnTo>
                  <a:lnTo>
                    <a:pt x="5547810" y="1395196"/>
                  </a:lnTo>
                  <a:cubicBezTo>
                    <a:pt x="5567927" y="1375084"/>
                    <a:pt x="5579243" y="1347824"/>
                    <a:pt x="5579243" y="1319403"/>
                  </a:cubicBezTo>
                  <a:cubicBezTo>
                    <a:pt x="5579243" y="1290965"/>
                    <a:pt x="5567927" y="1263705"/>
                    <a:pt x="5547810" y="1243588"/>
                  </a:cubicBezTo>
                  <a:lnTo>
                    <a:pt x="4842768" y="538414"/>
                  </a:lnTo>
                  <a:cubicBezTo>
                    <a:pt x="4822680" y="518326"/>
                    <a:pt x="4795419" y="507005"/>
                    <a:pt x="4766998" y="507005"/>
                  </a:cubicBezTo>
                  <a:cubicBezTo>
                    <a:pt x="4738583" y="507005"/>
                    <a:pt x="4711323" y="518280"/>
                    <a:pt x="4691206" y="538368"/>
                  </a:cubicBezTo>
                  <a:lnTo>
                    <a:pt x="4374806" y="854591"/>
                  </a:lnTo>
                  <a:cubicBezTo>
                    <a:pt x="4149778" y="717831"/>
                    <a:pt x="3904993" y="616527"/>
                    <a:pt x="3649058" y="554330"/>
                  </a:cubicBezTo>
                  <a:lnTo>
                    <a:pt x="3649058" y="107157"/>
                  </a:lnTo>
                  <a:lnTo>
                    <a:pt x="3649081" y="107157"/>
                  </a:lnTo>
                  <a:cubicBezTo>
                    <a:pt x="3649081" y="78760"/>
                    <a:pt x="3637789" y="51502"/>
                    <a:pt x="3617695" y="31410"/>
                  </a:cubicBezTo>
                  <a:cubicBezTo>
                    <a:pt x="3597623" y="11319"/>
                    <a:pt x="3570369" y="22"/>
                    <a:pt x="3541948" y="0"/>
                  </a:cubicBezTo>
                  <a:close/>
                  <a:moveTo>
                    <a:pt x="3043303" y="1286296"/>
                  </a:moveTo>
                  <a:cubicBezTo>
                    <a:pt x="2072839" y="1286342"/>
                    <a:pt x="1283711" y="2074852"/>
                    <a:pt x="1283654" y="3044802"/>
                  </a:cubicBezTo>
                  <a:lnTo>
                    <a:pt x="1283654" y="3044825"/>
                  </a:lnTo>
                  <a:lnTo>
                    <a:pt x="1283654" y="3044979"/>
                  </a:lnTo>
                  <a:cubicBezTo>
                    <a:pt x="1283654" y="3679801"/>
                    <a:pt x="1627514" y="4263474"/>
                    <a:pt x="2177595" y="4574142"/>
                  </a:cubicBezTo>
                  <a:lnTo>
                    <a:pt x="2177595" y="5544372"/>
                  </a:lnTo>
                  <a:cubicBezTo>
                    <a:pt x="2177595" y="5572775"/>
                    <a:pt x="2188893" y="5600036"/>
                    <a:pt x="2208981" y="5620153"/>
                  </a:cubicBezTo>
                  <a:cubicBezTo>
                    <a:pt x="2229075" y="5640269"/>
                    <a:pt x="2256330" y="5651528"/>
                    <a:pt x="2284751" y="5651528"/>
                  </a:cubicBezTo>
                  <a:lnTo>
                    <a:pt x="2466202" y="5651528"/>
                  </a:lnTo>
                  <a:lnTo>
                    <a:pt x="2466202" y="6107928"/>
                  </a:lnTo>
                  <a:cubicBezTo>
                    <a:pt x="2466202" y="6136388"/>
                    <a:pt x="2477501" y="6163649"/>
                    <a:pt x="2497589" y="6183709"/>
                  </a:cubicBezTo>
                  <a:cubicBezTo>
                    <a:pt x="2517683" y="6203826"/>
                    <a:pt x="2544943" y="6215084"/>
                    <a:pt x="2573358" y="6215084"/>
                  </a:cubicBezTo>
                  <a:lnTo>
                    <a:pt x="3513305" y="6215084"/>
                  </a:lnTo>
                  <a:cubicBezTo>
                    <a:pt x="3541725" y="6215084"/>
                    <a:pt x="3568986" y="6203826"/>
                    <a:pt x="3589074" y="6183709"/>
                  </a:cubicBezTo>
                  <a:cubicBezTo>
                    <a:pt x="3609191" y="6163649"/>
                    <a:pt x="3620466" y="6136388"/>
                    <a:pt x="3620466" y="6107928"/>
                  </a:cubicBezTo>
                  <a:lnTo>
                    <a:pt x="3620466" y="5651585"/>
                  </a:lnTo>
                  <a:lnTo>
                    <a:pt x="3801872" y="5651528"/>
                  </a:lnTo>
                  <a:cubicBezTo>
                    <a:pt x="3830287" y="5651528"/>
                    <a:pt x="3857547" y="5640269"/>
                    <a:pt x="3877664" y="5620153"/>
                  </a:cubicBezTo>
                  <a:cubicBezTo>
                    <a:pt x="3897752" y="5600036"/>
                    <a:pt x="3909051" y="5572775"/>
                    <a:pt x="3909051" y="5544372"/>
                  </a:cubicBezTo>
                  <a:lnTo>
                    <a:pt x="3909051" y="4575456"/>
                  </a:lnTo>
                  <a:cubicBezTo>
                    <a:pt x="4459565" y="4264572"/>
                    <a:pt x="4802820" y="3680258"/>
                    <a:pt x="4803049" y="3044865"/>
                  </a:cubicBezTo>
                  <a:cubicBezTo>
                    <a:pt x="4802957" y="2074915"/>
                    <a:pt x="4013864" y="1286359"/>
                    <a:pt x="3043400" y="1286359"/>
                  </a:cubicBezTo>
                  <a:lnTo>
                    <a:pt x="3043377" y="1286359"/>
                  </a:lnTo>
                  <a:lnTo>
                    <a:pt x="3043331" y="1286359"/>
                  </a:lnTo>
                  <a:close/>
                  <a:moveTo>
                    <a:pt x="3043303" y="1500586"/>
                  </a:moveTo>
                  <a:lnTo>
                    <a:pt x="3043349" y="1500586"/>
                  </a:lnTo>
                  <a:cubicBezTo>
                    <a:pt x="3898141" y="1500677"/>
                    <a:pt x="4588627" y="2190787"/>
                    <a:pt x="4588685" y="3044893"/>
                  </a:cubicBezTo>
                  <a:cubicBezTo>
                    <a:pt x="4588524" y="3622451"/>
                    <a:pt x="4266256" y="4151260"/>
                    <a:pt x="3752694" y="4416379"/>
                  </a:cubicBezTo>
                  <a:lnTo>
                    <a:pt x="3752671" y="4416379"/>
                  </a:lnTo>
                  <a:cubicBezTo>
                    <a:pt x="3735189" y="4425397"/>
                    <a:pt x="3720548" y="4439062"/>
                    <a:pt x="3710323" y="4455847"/>
                  </a:cubicBezTo>
                  <a:cubicBezTo>
                    <a:pt x="3700116" y="4472660"/>
                    <a:pt x="3694693" y="4491926"/>
                    <a:pt x="3694716" y="4511591"/>
                  </a:cubicBezTo>
                  <a:lnTo>
                    <a:pt x="3694716" y="4814932"/>
                  </a:lnTo>
                  <a:lnTo>
                    <a:pt x="2391867" y="4814932"/>
                  </a:lnTo>
                  <a:lnTo>
                    <a:pt x="2391867" y="4510294"/>
                  </a:lnTo>
                  <a:cubicBezTo>
                    <a:pt x="2391867" y="4490628"/>
                    <a:pt x="2386444" y="4471363"/>
                    <a:pt x="2376219" y="4454572"/>
                  </a:cubicBezTo>
                  <a:cubicBezTo>
                    <a:pt x="2365995" y="4437788"/>
                    <a:pt x="2351348" y="4424123"/>
                    <a:pt x="2333871" y="4415105"/>
                  </a:cubicBezTo>
                  <a:cubicBezTo>
                    <a:pt x="1820773" y="4150117"/>
                    <a:pt x="1498681" y="3621920"/>
                    <a:pt x="1497938" y="3044762"/>
                  </a:cubicBezTo>
                  <a:cubicBezTo>
                    <a:pt x="1498024" y="2190712"/>
                    <a:pt x="2188539" y="1500626"/>
                    <a:pt x="3043217" y="1500569"/>
                  </a:cubicBezTo>
                  <a:close/>
                  <a:moveTo>
                    <a:pt x="2391907" y="5029313"/>
                  </a:moveTo>
                  <a:lnTo>
                    <a:pt x="3694699" y="5029313"/>
                  </a:lnTo>
                  <a:lnTo>
                    <a:pt x="3694699" y="5437273"/>
                  </a:lnTo>
                  <a:lnTo>
                    <a:pt x="2391850" y="5437273"/>
                  </a:lnTo>
                  <a:close/>
                  <a:moveTo>
                    <a:pt x="2680469" y="5651585"/>
                  </a:moveTo>
                  <a:lnTo>
                    <a:pt x="3406103" y="5651585"/>
                  </a:lnTo>
                  <a:lnTo>
                    <a:pt x="3406103" y="6000829"/>
                  </a:lnTo>
                  <a:lnTo>
                    <a:pt x="2680469" y="6000829"/>
                  </a:ln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Montserrat"/>
                <a:ea typeface="Montserrat"/>
                <a:cs typeface="Montserrat"/>
                <a:sym typeface="Montserrat"/>
              </a:endParaRPr>
            </a:p>
          </p:txBody>
        </p:sp>
      </p:grpSp>
      <p:grpSp>
        <p:nvGrpSpPr>
          <p:cNvPr id="522" name="Google Shape;522;p6"/>
          <p:cNvGrpSpPr/>
          <p:nvPr/>
        </p:nvGrpSpPr>
        <p:grpSpPr>
          <a:xfrm>
            <a:off x="6134104" y="4089298"/>
            <a:ext cx="749497" cy="749497"/>
            <a:chOff x="10334764" y="4241427"/>
            <a:chExt cx="749497" cy="749497"/>
          </a:xfrm>
        </p:grpSpPr>
        <p:sp>
          <p:nvSpPr>
            <p:cNvPr id="523" name="Google Shape;523;p6"/>
            <p:cNvSpPr/>
            <p:nvPr/>
          </p:nvSpPr>
          <p:spPr>
            <a:xfrm>
              <a:off x="10334764" y="4241427"/>
              <a:ext cx="749497" cy="749497"/>
            </a:xfrm>
            <a:prstGeom prst="ellipse">
              <a:avLst/>
            </a:prstGeom>
            <a:solidFill>
              <a:schemeClr val="dk2"/>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1">
                <a:solidFill>
                  <a:schemeClr val="dk2"/>
                </a:solidFill>
                <a:latin typeface="Montserrat"/>
                <a:ea typeface="Montserrat"/>
                <a:cs typeface="Montserrat"/>
                <a:sym typeface="Montserrat"/>
              </a:endParaRPr>
            </a:p>
          </p:txBody>
        </p:sp>
        <p:grpSp>
          <p:nvGrpSpPr>
            <p:cNvPr id="524" name="Google Shape;524;p6"/>
            <p:cNvGrpSpPr/>
            <p:nvPr/>
          </p:nvGrpSpPr>
          <p:grpSpPr>
            <a:xfrm>
              <a:off x="10515386" y="4388141"/>
              <a:ext cx="411403" cy="409769"/>
              <a:chOff x="3353418" y="697665"/>
              <a:chExt cx="5484882" cy="5463104"/>
            </a:xfrm>
          </p:grpSpPr>
          <p:sp>
            <p:nvSpPr>
              <p:cNvPr id="525" name="Google Shape;525;p6"/>
              <p:cNvSpPr/>
              <p:nvPr/>
            </p:nvSpPr>
            <p:spPr>
              <a:xfrm>
                <a:off x="4414766" y="697665"/>
                <a:ext cx="3363877" cy="2179265"/>
              </a:xfrm>
              <a:custGeom>
                <a:avLst/>
                <a:gdLst/>
                <a:ahLst/>
                <a:cxnLst/>
                <a:rect l="l" t="t" r="r" b="b"/>
                <a:pathLst>
                  <a:path w="3363877" h="2179265" extrusionOk="0">
                    <a:moveTo>
                      <a:pt x="2944249" y="718511"/>
                    </a:moveTo>
                    <a:cubicBezTo>
                      <a:pt x="2329315" y="155001"/>
                      <a:pt x="1766959" y="-79303"/>
                      <a:pt x="1273182" y="23567"/>
                    </a:cubicBezTo>
                    <a:cubicBezTo>
                      <a:pt x="778252" y="125300"/>
                      <a:pt x="353068" y="564218"/>
                      <a:pt x="10167" y="1326587"/>
                    </a:cubicBezTo>
                    <a:cubicBezTo>
                      <a:pt x="-10418" y="1371170"/>
                      <a:pt x="1012" y="1424879"/>
                      <a:pt x="37605" y="1458032"/>
                    </a:cubicBezTo>
                    <a:cubicBezTo>
                      <a:pt x="559945" y="1936955"/>
                      <a:pt x="1044588" y="2179265"/>
                      <a:pt x="1482357" y="2179265"/>
                    </a:cubicBezTo>
                    <a:cubicBezTo>
                      <a:pt x="1560093" y="2179265"/>
                      <a:pt x="1636662" y="2171276"/>
                      <a:pt x="1712095" y="2156405"/>
                    </a:cubicBezTo>
                    <a:cubicBezTo>
                      <a:pt x="2176147" y="2060388"/>
                      <a:pt x="2579632" y="1669493"/>
                      <a:pt x="2909959" y="991688"/>
                    </a:cubicBezTo>
                    <a:lnTo>
                      <a:pt x="3175123" y="1221426"/>
                    </a:lnTo>
                    <a:cubicBezTo>
                      <a:pt x="3223118" y="1262568"/>
                      <a:pt x="3295138" y="1256853"/>
                      <a:pt x="3336280" y="1209996"/>
                    </a:cubicBezTo>
                    <a:cubicBezTo>
                      <a:pt x="3377423" y="1163138"/>
                      <a:pt x="3371708" y="1089981"/>
                      <a:pt x="3324850" y="1048838"/>
                    </a:cubicBezTo>
                    <a:close/>
                    <a:moveTo>
                      <a:pt x="1665232" y="1931234"/>
                    </a:moveTo>
                    <a:cubicBezTo>
                      <a:pt x="1261741" y="2014685"/>
                      <a:pt x="786264" y="1816934"/>
                      <a:pt x="253627" y="1344875"/>
                    </a:cubicBezTo>
                    <a:cubicBezTo>
                      <a:pt x="557659" y="700223"/>
                      <a:pt x="915423" y="331034"/>
                      <a:pt x="1318902" y="247595"/>
                    </a:cubicBezTo>
                    <a:cubicBezTo>
                      <a:pt x="1681222" y="173300"/>
                      <a:pt x="2100715" y="325331"/>
                      <a:pt x="2569345" y="699080"/>
                    </a:cubicBezTo>
                    <a:cubicBezTo>
                      <a:pt x="2397895" y="705933"/>
                      <a:pt x="2171569" y="721940"/>
                      <a:pt x="1938409" y="752790"/>
                    </a:cubicBezTo>
                    <a:lnTo>
                      <a:pt x="1392043" y="454473"/>
                    </a:lnTo>
                    <a:cubicBezTo>
                      <a:pt x="1337168" y="424760"/>
                      <a:pt x="1267450" y="444186"/>
                      <a:pt x="1236601" y="500193"/>
                    </a:cubicBezTo>
                    <a:cubicBezTo>
                      <a:pt x="1205751" y="556205"/>
                      <a:pt x="1226308" y="624785"/>
                      <a:pt x="1282321" y="655635"/>
                    </a:cubicBezTo>
                    <a:lnTo>
                      <a:pt x="1573786" y="814518"/>
                    </a:lnTo>
                    <a:cubicBezTo>
                      <a:pt x="1320051" y="869393"/>
                      <a:pt x="1086874" y="948237"/>
                      <a:pt x="937135" y="1063703"/>
                    </a:cubicBezTo>
                    <a:cubicBezTo>
                      <a:pt x="886837" y="1102571"/>
                      <a:pt x="877710" y="1174563"/>
                      <a:pt x="916549" y="1223723"/>
                    </a:cubicBezTo>
                    <a:cubicBezTo>
                      <a:pt x="939409" y="1252298"/>
                      <a:pt x="972562" y="1268306"/>
                      <a:pt x="1006852" y="1268306"/>
                    </a:cubicBezTo>
                    <a:cubicBezTo>
                      <a:pt x="1030855" y="1268306"/>
                      <a:pt x="1056013" y="1260316"/>
                      <a:pt x="1076569" y="1244308"/>
                    </a:cubicBezTo>
                    <a:cubicBezTo>
                      <a:pt x="1211455" y="1140301"/>
                      <a:pt x="1450319" y="1068281"/>
                      <a:pt x="1714363" y="1019149"/>
                    </a:cubicBezTo>
                    <a:lnTo>
                      <a:pt x="1537198" y="1374616"/>
                    </a:lnTo>
                    <a:cubicBezTo>
                      <a:pt x="1508623" y="1430629"/>
                      <a:pt x="1532626" y="1499209"/>
                      <a:pt x="1588633" y="1527784"/>
                    </a:cubicBezTo>
                    <a:cubicBezTo>
                      <a:pt x="1604641" y="1535773"/>
                      <a:pt x="1622923" y="1539214"/>
                      <a:pt x="1640068" y="1539214"/>
                    </a:cubicBezTo>
                    <a:cubicBezTo>
                      <a:pt x="1682354" y="1539214"/>
                      <a:pt x="1722353" y="1516354"/>
                      <a:pt x="1742938" y="1476349"/>
                    </a:cubicBezTo>
                    <a:lnTo>
                      <a:pt x="1992124" y="976869"/>
                    </a:lnTo>
                    <a:cubicBezTo>
                      <a:pt x="2245858" y="944854"/>
                      <a:pt x="2497318" y="928875"/>
                      <a:pt x="2687068" y="924297"/>
                    </a:cubicBezTo>
                    <a:cubicBezTo>
                      <a:pt x="2393305" y="1512942"/>
                      <a:pt x="2049217" y="1852356"/>
                      <a:pt x="1665226" y="193128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Montserrat"/>
                  <a:ea typeface="Montserrat"/>
                  <a:cs typeface="Montserrat"/>
                  <a:sym typeface="Montserrat"/>
                </a:endParaRPr>
              </a:p>
            </p:txBody>
          </p:sp>
          <p:sp>
            <p:nvSpPr>
              <p:cNvPr id="526" name="Google Shape;526;p6"/>
              <p:cNvSpPr/>
              <p:nvPr/>
            </p:nvSpPr>
            <p:spPr>
              <a:xfrm>
                <a:off x="6246870" y="3692519"/>
                <a:ext cx="2591430" cy="2468250"/>
              </a:xfrm>
              <a:custGeom>
                <a:avLst/>
                <a:gdLst/>
                <a:ahLst/>
                <a:cxnLst/>
                <a:rect l="l" t="t" r="r" b="b"/>
                <a:pathLst>
                  <a:path w="2591430" h="2468250" extrusionOk="0">
                    <a:moveTo>
                      <a:pt x="2326011" y="1656"/>
                    </a:moveTo>
                    <a:cubicBezTo>
                      <a:pt x="1489335" y="-20067"/>
                      <a:pt x="910977" y="171969"/>
                      <a:pt x="604653" y="573156"/>
                    </a:cubicBezTo>
                    <a:cubicBezTo>
                      <a:pt x="317765" y="949209"/>
                      <a:pt x="273183" y="1510416"/>
                      <a:pt x="467493" y="2238508"/>
                    </a:cubicBezTo>
                    <a:lnTo>
                      <a:pt x="114300" y="2239650"/>
                    </a:lnTo>
                    <a:cubicBezTo>
                      <a:pt x="51435" y="2239650"/>
                      <a:pt x="0" y="2291085"/>
                      <a:pt x="0" y="2353950"/>
                    </a:cubicBezTo>
                    <a:cubicBezTo>
                      <a:pt x="0" y="2416815"/>
                      <a:pt x="51435" y="2468250"/>
                      <a:pt x="114300" y="2468250"/>
                    </a:cubicBezTo>
                    <a:lnTo>
                      <a:pt x="616083" y="2465964"/>
                    </a:lnTo>
                    <a:cubicBezTo>
                      <a:pt x="658363" y="2467108"/>
                      <a:pt x="699533" y="2467108"/>
                      <a:pt x="740675" y="2467108"/>
                    </a:cubicBezTo>
                    <a:cubicBezTo>
                      <a:pt x="1507629" y="2467108"/>
                      <a:pt x="2043695" y="2273940"/>
                      <a:pt x="2334012" y="1893321"/>
                    </a:cubicBezTo>
                    <a:cubicBezTo>
                      <a:pt x="2640336" y="1490997"/>
                      <a:pt x="2673483" y="881766"/>
                      <a:pt x="2432310" y="81666"/>
                    </a:cubicBezTo>
                    <a:cubicBezTo>
                      <a:pt x="2418594" y="34809"/>
                      <a:pt x="2375160" y="2816"/>
                      <a:pt x="2326011" y="1656"/>
                    </a:cubicBezTo>
                    <a:close/>
                    <a:moveTo>
                      <a:pt x="2152275" y="1755018"/>
                    </a:moveTo>
                    <a:cubicBezTo>
                      <a:pt x="1928264" y="2048769"/>
                      <a:pt x="1511063" y="2209933"/>
                      <a:pt x="913274" y="2233935"/>
                    </a:cubicBezTo>
                    <a:cubicBezTo>
                      <a:pt x="1037867" y="2116206"/>
                      <a:pt x="1197887" y="1957346"/>
                      <a:pt x="1354467" y="1780181"/>
                    </a:cubicBezTo>
                    <a:lnTo>
                      <a:pt x="1961400" y="1646462"/>
                    </a:lnTo>
                    <a:cubicBezTo>
                      <a:pt x="2023127" y="1632757"/>
                      <a:pt x="2061995" y="1572167"/>
                      <a:pt x="2048262" y="1510439"/>
                    </a:cubicBezTo>
                    <a:cubicBezTo>
                      <a:pt x="2034557" y="1448711"/>
                      <a:pt x="1972830" y="1409844"/>
                      <a:pt x="1912239" y="1423577"/>
                    </a:cubicBezTo>
                    <a:lnTo>
                      <a:pt x="1587621" y="1494431"/>
                    </a:lnTo>
                    <a:cubicBezTo>
                      <a:pt x="1743064" y="1286417"/>
                      <a:pt x="1867656" y="1073796"/>
                      <a:pt x="1904221" y="888641"/>
                    </a:cubicBezTo>
                    <a:cubicBezTo>
                      <a:pt x="1916788" y="826914"/>
                      <a:pt x="1876783" y="766352"/>
                      <a:pt x="1815056" y="753756"/>
                    </a:cubicBezTo>
                    <a:cubicBezTo>
                      <a:pt x="1753328" y="741189"/>
                      <a:pt x="1692766" y="781194"/>
                      <a:pt x="1680170" y="842921"/>
                    </a:cubicBezTo>
                    <a:cubicBezTo>
                      <a:pt x="1647017" y="1009794"/>
                      <a:pt x="1513298" y="1221249"/>
                      <a:pt x="1346426" y="1431566"/>
                    </a:cubicBezTo>
                    <a:lnTo>
                      <a:pt x="1246996" y="1047524"/>
                    </a:lnTo>
                    <a:cubicBezTo>
                      <a:pt x="1230988" y="986934"/>
                      <a:pt x="1168123" y="950369"/>
                      <a:pt x="1107561" y="965239"/>
                    </a:cubicBezTo>
                    <a:cubicBezTo>
                      <a:pt x="1046971" y="981247"/>
                      <a:pt x="1009269" y="1042975"/>
                      <a:pt x="1025277" y="1104674"/>
                    </a:cubicBezTo>
                    <a:lnTo>
                      <a:pt x="1165877" y="1645324"/>
                    </a:lnTo>
                    <a:cubicBezTo>
                      <a:pt x="995565" y="1836194"/>
                      <a:pt x="816125" y="2012222"/>
                      <a:pt x="676662" y="2140266"/>
                    </a:cubicBezTo>
                    <a:cubicBezTo>
                      <a:pt x="512064" y="1503604"/>
                      <a:pt x="547491" y="1021258"/>
                      <a:pt x="785247" y="709219"/>
                    </a:cubicBezTo>
                    <a:cubicBezTo>
                      <a:pt x="1035570" y="381189"/>
                      <a:pt x="1517910" y="217729"/>
                      <a:pt x="2235714" y="225719"/>
                    </a:cubicBezTo>
                    <a:cubicBezTo>
                      <a:pt x="2431167" y="913747"/>
                      <a:pt x="2402592" y="1428097"/>
                      <a:pt x="2152275" y="1754995"/>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Montserrat"/>
                  <a:ea typeface="Montserrat"/>
                  <a:cs typeface="Montserrat"/>
                  <a:sym typeface="Montserrat"/>
                </a:endParaRPr>
              </a:p>
            </p:txBody>
          </p:sp>
          <p:sp>
            <p:nvSpPr>
              <p:cNvPr id="527" name="Google Shape;527;p6"/>
              <p:cNvSpPr/>
              <p:nvPr/>
            </p:nvSpPr>
            <p:spPr>
              <a:xfrm>
                <a:off x="3353418" y="3566148"/>
                <a:ext cx="2467626" cy="2591210"/>
              </a:xfrm>
              <a:custGeom>
                <a:avLst/>
                <a:gdLst/>
                <a:ahLst/>
                <a:cxnLst/>
                <a:rect l="l" t="t" r="r" b="b"/>
                <a:pathLst>
                  <a:path w="2467626" h="2591210" extrusionOk="0">
                    <a:moveTo>
                      <a:pt x="2384823" y="2433459"/>
                    </a:moveTo>
                    <a:cubicBezTo>
                      <a:pt x="2431680" y="2419743"/>
                      <a:pt x="2464833" y="2376309"/>
                      <a:pt x="2465970" y="2327159"/>
                    </a:cubicBezTo>
                    <a:cubicBezTo>
                      <a:pt x="2487693" y="1491615"/>
                      <a:pt x="2295657" y="912114"/>
                      <a:pt x="1894470" y="605790"/>
                    </a:cubicBezTo>
                    <a:cubicBezTo>
                      <a:pt x="1518417" y="317765"/>
                      <a:pt x="957210" y="274320"/>
                      <a:pt x="229119" y="468630"/>
                    </a:cubicBezTo>
                    <a:lnTo>
                      <a:pt x="229119" y="114300"/>
                    </a:lnTo>
                    <a:cubicBezTo>
                      <a:pt x="229119" y="51435"/>
                      <a:pt x="177684" y="0"/>
                      <a:pt x="114819" y="0"/>
                    </a:cubicBezTo>
                    <a:cubicBezTo>
                      <a:pt x="51954" y="0"/>
                      <a:pt x="519" y="51435"/>
                      <a:pt x="519" y="114300"/>
                    </a:cubicBezTo>
                    <a:lnTo>
                      <a:pt x="1656" y="616083"/>
                    </a:lnTo>
                    <a:cubicBezTo>
                      <a:pt x="-20066" y="1449330"/>
                      <a:pt x="171969" y="2027688"/>
                      <a:pt x="573156" y="2334018"/>
                    </a:cubicBezTo>
                    <a:cubicBezTo>
                      <a:pt x="798316" y="2505468"/>
                      <a:pt x="1088643" y="2591193"/>
                      <a:pt x="1440693" y="2591193"/>
                    </a:cubicBezTo>
                    <a:cubicBezTo>
                      <a:pt x="1717311" y="2592335"/>
                      <a:pt x="2032767" y="2539758"/>
                      <a:pt x="2384811" y="2433459"/>
                    </a:cubicBezTo>
                    <a:close/>
                    <a:moveTo>
                      <a:pt x="233697" y="915555"/>
                    </a:moveTo>
                    <a:cubicBezTo>
                      <a:pt x="351437" y="1040147"/>
                      <a:pt x="510291" y="1200167"/>
                      <a:pt x="687456" y="1355610"/>
                    </a:cubicBezTo>
                    <a:lnTo>
                      <a:pt x="821176" y="1962543"/>
                    </a:lnTo>
                    <a:cubicBezTo>
                      <a:pt x="832606" y="2016252"/>
                      <a:pt x="880600" y="2052845"/>
                      <a:pt x="933201" y="2052845"/>
                    </a:cubicBezTo>
                    <a:cubicBezTo>
                      <a:pt x="941191" y="2052845"/>
                      <a:pt x="949209" y="2051708"/>
                      <a:pt x="958336" y="2050571"/>
                    </a:cubicBezTo>
                    <a:cubicBezTo>
                      <a:pt x="1020063" y="2036860"/>
                      <a:pt x="1058931" y="1976276"/>
                      <a:pt x="1045198" y="1914548"/>
                    </a:cubicBezTo>
                    <a:lnTo>
                      <a:pt x="974343" y="1589930"/>
                    </a:lnTo>
                    <a:cubicBezTo>
                      <a:pt x="1182358" y="1745373"/>
                      <a:pt x="1394979" y="1869965"/>
                      <a:pt x="1580133" y="1906530"/>
                    </a:cubicBezTo>
                    <a:cubicBezTo>
                      <a:pt x="1588129" y="1907667"/>
                      <a:pt x="1595004" y="1908804"/>
                      <a:pt x="1602993" y="1908804"/>
                    </a:cubicBezTo>
                    <a:cubicBezTo>
                      <a:pt x="1656709" y="1908804"/>
                      <a:pt x="1703589" y="1871074"/>
                      <a:pt x="1715019" y="1817364"/>
                    </a:cubicBezTo>
                    <a:cubicBezTo>
                      <a:pt x="1727592" y="1755637"/>
                      <a:pt x="1687587" y="1695075"/>
                      <a:pt x="1625853" y="1682479"/>
                    </a:cubicBezTo>
                    <a:cubicBezTo>
                      <a:pt x="1458981" y="1649326"/>
                      <a:pt x="1247526" y="1515607"/>
                      <a:pt x="1037208" y="1348734"/>
                    </a:cubicBezTo>
                    <a:lnTo>
                      <a:pt x="1421251" y="1249305"/>
                    </a:lnTo>
                    <a:cubicBezTo>
                      <a:pt x="1481841" y="1233297"/>
                      <a:pt x="1519543" y="1171569"/>
                      <a:pt x="1503535" y="1109870"/>
                    </a:cubicBezTo>
                    <a:cubicBezTo>
                      <a:pt x="1487534" y="1049280"/>
                      <a:pt x="1424663" y="1012715"/>
                      <a:pt x="1364101" y="1027586"/>
                    </a:cubicBezTo>
                    <a:lnTo>
                      <a:pt x="823450" y="1167020"/>
                    </a:lnTo>
                    <a:cubicBezTo>
                      <a:pt x="632581" y="996708"/>
                      <a:pt x="456553" y="817268"/>
                      <a:pt x="328520" y="677805"/>
                    </a:cubicBezTo>
                    <a:cubicBezTo>
                      <a:pt x="965171" y="513207"/>
                      <a:pt x="1447517" y="548634"/>
                      <a:pt x="1759556" y="786390"/>
                    </a:cubicBezTo>
                    <a:cubicBezTo>
                      <a:pt x="2087586" y="1036713"/>
                      <a:pt x="2249909" y="1524768"/>
                      <a:pt x="2243056" y="2236863"/>
                    </a:cubicBezTo>
                    <a:cubicBezTo>
                      <a:pt x="1557256" y="2431173"/>
                      <a:pt x="1042906" y="2402598"/>
                      <a:pt x="716008" y="2152280"/>
                    </a:cubicBezTo>
                    <a:cubicBezTo>
                      <a:pt x="418851" y="1929407"/>
                      <a:pt x="258831" y="1512189"/>
                      <a:pt x="233691" y="915543"/>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accent1"/>
                  </a:solidFill>
                  <a:latin typeface="Montserrat"/>
                  <a:ea typeface="Montserrat"/>
                  <a:cs typeface="Montserrat"/>
                  <a:sym typeface="Montserrat"/>
                </a:endParaRPr>
              </a:p>
            </p:txBody>
          </p:sp>
        </p:grpSp>
      </p:grpSp>
      <p:sp>
        <p:nvSpPr>
          <p:cNvPr id="528" name="Google Shape;528;p6"/>
          <p:cNvSpPr/>
          <p:nvPr/>
        </p:nvSpPr>
        <p:spPr>
          <a:xfrm>
            <a:off x="916852" y="1509184"/>
            <a:ext cx="749497" cy="749497"/>
          </a:xfrm>
          <a:prstGeom prst="ellipse">
            <a:avLst/>
          </a:prstGeom>
          <a:solidFill>
            <a:schemeClr val="dk2"/>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1">
              <a:solidFill>
                <a:schemeClr val="dk2"/>
              </a:solidFill>
              <a:latin typeface="Montserrat"/>
              <a:ea typeface="Montserrat"/>
              <a:cs typeface="Montserrat"/>
              <a:sym typeface="Montserrat"/>
            </a:endParaRPr>
          </a:p>
        </p:txBody>
      </p:sp>
      <p:sp>
        <p:nvSpPr>
          <p:cNvPr id="529" name="Google Shape;529;p6"/>
          <p:cNvSpPr/>
          <p:nvPr/>
        </p:nvSpPr>
        <p:spPr>
          <a:xfrm>
            <a:off x="1035578" y="1707078"/>
            <a:ext cx="494708" cy="307819"/>
          </a:xfrm>
          <a:custGeom>
            <a:avLst/>
            <a:gdLst/>
            <a:ahLst/>
            <a:cxnLst/>
            <a:rect l="l" t="t" r="r" b="b"/>
            <a:pathLst>
              <a:path w="3887057" h="2418616" extrusionOk="0">
                <a:moveTo>
                  <a:pt x="2502216" y="40"/>
                </a:moveTo>
                <a:cubicBezTo>
                  <a:pt x="2102880" y="40"/>
                  <a:pt x="1755436" y="227794"/>
                  <a:pt x="1620905" y="579027"/>
                </a:cubicBezTo>
                <a:cubicBezTo>
                  <a:pt x="1492809" y="482763"/>
                  <a:pt x="1339733" y="431911"/>
                  <a:pt x="1166071" y="431911"/>
                </a:cubicBezTo>
                <a:cubicBezTo>
                  <a:pt x="754323" y="431911"/>
                  <a:pt x="409005" y="770656"/>
                  <a:pt x="394089" y="1182291"/>
                </a:cubicBezTo>
                <a:cubicBezTo>
                  <a:pt x="164015" y="1282326"/>
                  <a:pt x="0" y="1496953"/>
                  <a:pt x="0" y="1764021"/>
                </a:cubicBezTo>
                <a:cubicBezTo>
                  <a:pt x="0" y="2122614"/>
                  <a:pt x="268896" y="2418617"/>
                  <a:pt x="631622" y="2418617"/>
                </a:cubicBezTo>
                <a:lnTo>
                  <a:pt x="3228403" y="2418617"/>
                </a:lnTo>
                <a:cubicBezTo>
                  <a:pt x="3591152" y="2418617"/>
                  <a:pt x="3887057" y="2124877"/>
                  <a:pt x="3887057" y="1764021"/>
                </a:cubicBezTo>
                <a:cubicBezTo>
                  <a:pt x="3887057" y="1469452"/>
                  <a:pt x="3732352" y="1174175"/>
                  <a:pt x="3455175" y="1091879"/>
                </a:cubicBezTo>
                <a:lnTo>
                  <a:pt x="3455175" y="906970"/>
                </a:lnTo>
                <a:cubicBezTo>
                  <a:pt x="3455175" y="391906"/>
                  <a:pt x="3017954" y="0"/>
                  <a:pt x="2502313" y="0"/>
                </a:cubicBezTo>
                <a:close/>
                <a:moveTo>
                  <a:pt x="2502216" y="86411"/>
                </a:moveTo>
                <a:cubicBezTo>
                  <a:pt x="2974349" y="86411"/>
                  <a:pt x="3368667" y="440718"/>
                  <a:pt x="3368667" y="907028"/>
                </a:cubicBezTo>
                <a:lnTo>
                  <a:pt x="3368667" y="1122969"/>
                </a:lnTo>
                <a:cubicBezTo>
                  <a:pt x="3368821" y="1143063"/>
                  <a:pt x="3382800" y="1160408"/>
                  <a:pt x="3402420" y="1164803"/>
                </a:cubicBezTo>
                <a:cubicBezTo>
                  <a:pt x="3652405" y="1220301"/>
                  <a:pt x="3800572" y="1488192"/>
                  <a:pt x="3800572" y="1764078"/>
                </a:cubicBezTo>
                <a:cubicBezTo>
                  <a:pt x="3800572" y="2077934"/>
                  <a:pt x="3544672" y="2332275"/>
                  <a:pt x="3228329" y="2332275"/>
                </a:cubicBezTo>
                <a:lnTo>
                  <a:pt x="631547" y="2332275"/>
                </a:lnTo>
                <a:cubicBezTo>
                  <a:pt x="315194" y="2332275"/>
                  <a:pt x="86279" y="2080168"/>
                  <a:pt x="86279" y="1764078"/>
                </a:cubicBezTo>
                <a:cubicBezTo>
                  <a:pt x="86279" y="1523019"/>
                  <a:pt x="234938" y="1331589"/>
                  <a:pt x="449336" y="1248499"/>
                </a:cubicBezTo>
                <a:cubicBezTo>
                  <a:pt x="465881" y="1242475"/>
                  <a:pt x="477111" y="1226982"/>
                  <a:pt x="477688" y="1209368"/>
                </a:cubicBezTo>
                <a:cubicBezTo>
                  <a:pt x="477688" y="833607"/>
                  <a:pt x="793665" y="518368"/>
                  <a:pt x="1166003" y="518368"/>
                </a:cubicBezTo>
                <a:cubicBezTo>
                  <a:pt x="1343859" y="518368"/>
                  <a:pt x="1491912" y="570986"/>
                  <a:pt x="1612733" y="678971"/>
                </a:cubicBezTo>
                <a:lnTo>
                  <a:pt x="1612733" y="678993"/>
                </a:lnTo>
                <a:cubicBezTo>
                  <a:pt x="1623626" y="688858"/>
                  <a:pt x="1638810" y="692521"/>
                  <a:pt x="1652984" y="688703"/>
                </a:cubicBezTo>
                <a:cubicBezTo>
                  <a:pt x="1667180" y="684886"/>
                  <a:pt x="1678478" y="674101"/>
                  <a:pt x="1682919" y="660083"/>
                </a:cubicBezTo>
                <a:cubicBezTo>
                  <a:pt x="1788738" y="314594"/>
                  <a:pt x="2116122" y="86468"/>
                  <a:pt x="2502164" y="86468"/>
                </a:cubicBezTo>
                <a:close/>
              </a:path>
            </a:pathLst>
          </a:custGeom>
          <a:solidFill>
            <a:schemeClr val="accent1"/>
          </a:solidFill>
          <a:ln w="9525" cap="flat" cmpd="sng">
            <a:solidFill>
              <a:schemeClr val="accen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Montserrat"/>
              <a:ea typeface="Montserrat"/>
              <a:cs typeface="Montserrat"/>
              <a:sym typeface="Montserrat"/>
            </a:endParaRPr>
          </a:p>
        </p:txBody>
      </p:sp>
      <p:cxnSp>
        <p:nvCxnSpPr>
          <p:cNvPr id="530" name="Google Shape;530;p6"/>
          <p:cNvCxnSpPr/>
          <p:nvPr/>
        </p:nvCxnSpPr>
        <p:spPr>
          <a:xfrm flipH="1">
            <a:off x="1083893" y="1655492"/>
            <a:ext cx="419973" cy="448206"/>
          </a:xfrm>
          <a:prstGeom prst="straightConnector1">
            <a:avLst/>
          </a:prstGeom>
          <a:noFill/>
          <a:ln w="12700" cap="flat" cmpd="sng">
            <a:solidFill>
              <a:schemeClr val="accent1"/>
            </a:solidFill>
            <a:prstDash val="solid"/>
            <a:miter lim="800000"/>
            <a:headEnd type="none" w="sm" len="sm"/>
            <a:tailEnd type="none" w="sm" len="sm"/>
          </a:ln>
        </p:spPr>
      </p:cxnSp>
      <p:sp>
        <p:nvSpPr>
          <p:cNvPr id="2" name="TextBox 1">
            <a:extLst>
              <a:ext uri="{FF2B5EF4-FFF2-40B4-BE49-F238E27FC236}">
                <a16:creationId xmlns:a16="http://schemas.microsoft.com/office/drawing/2014/main" id="{3BEC1C99-7541-F630-9BF1-7C5088EEE8F0}"/>
              </a:ext>
            </a:extLst>
          </p:cNvPr>
          <p:cNvSpPr txBox="1"/>
          <p:nvPr/>
        </p:nvSpPr>
        <p:spPr>
          <a:xfrm>
            <a:off x="378869" y="546302"/>
            <a:ext cx="11084311" cy="707886"/>
          </a:xfrm>
          <a:prstGeom prst="rect">
            <a:avLst/>
          </a:prstGeom>
          <a:noFill/>
        </p:spPr>
        <p:txBody>
          <a:bodyPr wrap="square" rtlCol="0">
            <a:spAutoFit/>
          </a:bodyPr>
          <a:lstStyle/>
          <a:p>
            <a:pPr algn="ctr"/>
            <a:r>
              <a:rPr lang="en-UA" sz="2000" b="1" dirty="0">
                <a:latin typeface="Montserrat" pitchFamily="2" charset="77"/>
              </a:rPr>
              <a:t>Energy Transition is a key pillar of Ukraine’s </a:t>
            </a:r>
            <a:r>
              <a:rPr lang="en-GB" sz="2000" b="1" dirty="0">
                <a:latin typeface="Montserrat" pitchFamily="2" charset="77"/>
              </a:rPr>
              <a:t>R</a:t>
            </a:r>
            <a:r>
              <a:rPr lang="en-UA" sz="2000" b="1" dirty="0">
                <a:latin typeface="Montserrat" pitchFamily="2" charset="77"/>
              </a:rPr>
              <a:t>econtruction, Recovery </a:t>
            </a:r>
          </a:p>
          <a:p>
            <a:pPr algn="ctr"/>
            <a:r>
              <a:rPr lang="en-UA" sz="2000" b="1" dirty="0">
                <a:latin typeface="Montserrat" pitchFamily="2" charset="77"/>
              </a:rPr>
              <a:t>and EU accession </a:t>
            </a:r>
          </a:p>
        </p:txBody>
      </p:sp>
      <p:sp>
        <p:nvSpPr>
          <p:cNvPr id="4" name="TextBox 3">
            <a:extLst>
              <a:ext uri="{FF2B5EF4-FFF2-40B4-BE49-F238E27FC236}">
                <a16:creationId xmlns:a16="http://schemas.microsoft.com/office/drawing/2014/main" id="{D45AE4C1-D951-7F25-5AD0-50E19CCF82E8}"/>
              </a:ext>
            </a:extLst>
          </p:cNvPr>
          <p:cNvSpPr txBox="1"/>
          <p:nvPr/>
        </p:nvSpPr>
        <p:spPr>
          <a:xfrm>
            <a:off x="1391399" y="6151911"/>
            <a:ext cx="10071781" cy="461665"/>
          </a:xfrm>
          <a:prstGeom prst="rect">
            <a:avLst/>
          </a:prstGeom>
          <a:noFill/>
        </p:spPr>
        <p:txBody>
          <a:bodyPr wrap="square">
            <a:spAutoFit/>
          </a:bodyPr>
          <a:lstStyle/>
          <a:p>
            <a:pPr algn="ctr"/>
            <a:r>
              <a:rPr lang="en-GB" sz="2400" b="1" dirty="0">
                <a:solidFill>
                  <a:srgbClr val="C00000"/>
                </a:solidFill>
                <a:latin typeface="Montserrat"/>
                <a:ea typeface="Montserrat"/>
                <a:cs typeface="Montserrat"/>
                <a:sym typeface="Montserrat"/>
              </a:rPr>
              <a:t>Ukraine can become a role model for the EU, UK and beyond</a:t>
            </a:r>
            <a:endParaRPr lang="en-UA" sz="2400" dirty="0">
              <a:solidFill>
                <a:srgbClr val="C00000"/>
              </a:solidFill>
            </a:endParaRPr>
          </a:p>
        </p:txBody>
      </p:sp>
    </p:spTree>
    <p:extLst>
      <p:ext uri="{BB962C8B-B14F-4D97-AF65-F5344CB8AC3E}">
        <p14:creationId xmlns:p14="http://schemas.microsoft.com/office/powerpoint/2010/main" val="4254549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white background with black text&#10;&#10;AI-generated content may be incorrect.">
            <a:extLst>
              <a:ext uri="{FF2B5EF4-FFF2-40B4-BE49-F238E27FC236}">
                <a16:creationId xmlns:a16="http://schemas.microsoft.com/office/drawing/2014/main" id="{67A7B774-8DB2-6ED8-1CE5-3B5C46F8B029}"/>
              </a:ext>
            </a:extLst>
          </p:cNvPr>
          <p:cNvPicPr>
            <a:picLocks noChangeAspect="1"/>
          </p:cNvPicPr>
          <p:nvPr/>
        </p:nvPicPr>
        <p:blipFill>
          <a:blip r:embed="rId3"/>
          <a:stretch>
            <a:fillRect/>
          </a:stretch>
        </p:blipFill>
        <p:spPr>
          <a:xfrm>
            <a:off x="3168111" y="3626933"/>
            <a:ext cx="6872083" cy="1322743"/>
          </a:xfrm>
          <a:prstGeom prst="rect">
            <a:avLst/>
          </a:prstGeom>
        </p:spPr>
      </p:pic>
      <p:pic>
        <p:nvPicPr>
          <p:cNvPr id="9" name="Picture 8" descr="A black text on a white background&#10;&#10;AI-generated content may be incorrect.">
            <a:extLst>
              <a:ext uri="{FF2B5EF4-FFF2-40B4-BE49-F238E27FC236}">
                <a16:creationId xmlns:a16="http://schemas.microsoft.com/office/drawing/2014/main" id="{53ECB47A-AC4B-219F-F62D-9FA4918FA204}"/>
              </a:ext>
            </a:extLst>
          </p:cNvPr>
          <p:cNvPicPr>
            <a:picLocks noChangeAspect="1"/>
          </p:cNvPicPr>
          <p:nvPr/>
        </p:nvPicPr>
        <p:blipFill>
          <a:blip r:embed="rId4"/>
          <a:stretch>
            <a:fillRect/>
          </a:stretch>
        </p:blipFill>
        <p:spPr>
          <a:xfrm rot="21162729">
            <a:off x="670987" y="1848441"/>
            <a:ext cx="7772400" cy="1426817"/>
          </a:xfrm>
          <a:prstGeom prst="rect">
            <a:avLst/>
          </a:prstGeom>
        </p:spPr>
      </p:pic>
      <p:sp>
        <p:nvSpPr>
          <p:cNvPr id="15" name="TextBox 14">
            <a:extLst>
              <a:ext uri="{FF2B5EF4-FFF2-40B4-BE49-F238E27FC236}">
                <a16:creationId xmlns:a16="http://schemas.microsoft.com/office/drawing/2014/main" id="{8B750A51-F11F-0C39-F5CC-523E55958DE3}"/>
              </a:ext>
            </a:extLst>
          </p:cNvPr>
          <p:cNvSpPr txBox="1"/>
          <p:nvPr/>
        </p:nvSpPr>
        <p:spPr>
          <a:xfrm>
            <a:off x="8154629" y="296438"/>
            <a:ext cx="3771130" cy="1200329"/>
          </a:xfrm>
          <a:prstGeom prst="rect">
            <a:avLst/>
          </a:prstGeom>
          <a:noFill/>
        </p:spPr>
        <p:txBody>
          <a:bodyPr wrap="square">
            <a:spAutoFit/>
          </a:bodyPr>
          <a:lstStyle/>
          <a:p>
            <a:pPr algn="r"/>
            <a:r>
              <a:rPr lang="en-GB" sz="2400" b="1" dirty="0">
                <a:solidFill>
                  <a:srgbClr val="C00000"/>
                </a:solidFill>
                <a:latin typeface="Montserrat"/>
                <a:ea typeface="Montserrat"/>
                <a:cs typeface="Montserrat"/>
                <a:sym typeface="Montserrat"/>
              </a:rPr>
              <a:t>What Ukraine can teach the developed West?</a:t>
            </a:r>
            <a:endParaRPr lang="en-UA" sz="2400" dirty="0">
              <a:solidFill>
                <a:srgbClr val="C00000"/>
              </a:solidFill>
            </a:endParaRPr>
          </a:p>
        </p:txBody>
      </p:sp>
    </p:spTree>
    <p:extLst>
      <p:ext uri="{BB962C8B-B14F-4D97-AF65-F5344CB8AC3E}">
        <p14:creationId xmlns:p14="http://schemas.microsoft.com/office/powerpoint/2010/main" val="1475071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086C2-714F-8639-F933-DFC70B537F46}"/>
            </a:ext>
          </a:extLst>
        </p:cNvPr>
        <p:cNvGrpSpPr/>
        <p:nvPr/>
      </p:nvGrpSpPr>
      <p:grpSpPr>
        <a:xfrm>
          <a:off x="0" y="0"/>
          <a:ext cx="0" cy="0"/>
          <a:chOff x="0" y="0"/>
          <a:chExt cx="0" cy="0"/>
        </a:xfrm>
      </p:grpSpPr>
      <p:sp>
        <p:nvSpPr>
          <p:cNvPr id="4" name="Google Shape;566;p8">
            <a:extLst>
              <a:ext uri="{FF2B5EF4-FFF2-40B4-BE49-F238E27FC236}">
                <a16:creationId xmlns:a16="http://schemas.microsoft.com/office/drawing/2014/main" id="{9E43A666-21F7-EDE4-AA06-EDD3456B77D3}"/>
              </a:ext>
            </a:extLst>
          </p:cNvPr>
          <p:cNvSpPr/>
          <p:nvPr/>
        </p:nvSpPr>
        <p:spPr>
          <a:xfrm>
            <a:off x="613317" y="1933281"/>
            <a:ext cx="11114653" cy="3173978"/>
          </a:xfrm>
          <a:prstGeom prst="roundRect">
            <a:avLst>
              <a:gd name="adj" fmla="val 2819"/>
            </a:avLst>
          </a:prstGeom>
          <a:solidFill>
            <a:srgbClr val="EEE9E4">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Montserrat"/>
              <a:ea typeface="Montserrat"/>
              <a:cs typeface="Montserrat"/>
              <a:sym typeface="Montserrat"/>
            </a:endParaRPr>
          </a:p>
        </p:txBody>
      </p:sp>
      <p:sp>
        <p:nvSpPr>
          <p:cNvPr id="5" name="Title 1">
            <a:extLst>
              <a:ext uri="{FF2B5EF4-FFF2-40B4-BE49-F238E27FC236}">
                <a16:creationId xmlns:a16="http://schemas.microsoft.com/office/drawing/2014/main" id="{0457834B-0DD9-87BE-523B-62070B098C60}"/>
              </a:ext>
            </a:extLst>
          </p:cNvPr>
          <p:cNvSpPr txBox="1">
            <a:spLocks/>
          </p:cNvSpPr>
          <p:nvPr/>
        </p:nvSpPr>
        <p:spPr>
          <a:xfrm>
            <a:off x="464949" y="-1193800"/>
            <a:ext cx="9144000" cy="2387600"/>
          </a:xfrm>
          <a:prstGeom prst="rect">
            <a:avLst/>
          </a:prstGeom>
          <a:noFill/>
          <a:ln>
            <a:noFill/>
          </a:ln>
        </p:spPr>
        <p:txBody>
          <a:bodyPr spcFirstLastPara="1" wrap="square" lIns="91425" tIns="45700" rIns="91425" bIns="45700" anchor="b" anchorCtr="0">
            <a:normAutofit fontScale="32500" lnSpcReduction="2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Montserrat"/>
              <a:buNone/>
              <a:defRPr sz="60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r>
              <a:rPr lang="en-GB" b="0" dirty="0">
                <a:solidFill>
                  <a:srgbClr val="29261B"/>
                </a:solidFill>
                <a:latin typeface="-apple-system"/>
              </a:rPr>
            </a:br>
            <a:br>
              <a:rPr lang="en-GB" b="0" dirty="0">
                <a:solidFill>
                  <a:srgbClr val="29261B"/>
                </a:solidFill>
                <a:latin typeface="-apple-system"/>
              </a:rPr>
            </a:br>
            <a:br>
              <a:rPr lang="en-GB" b="0" dirty="0">
                <a:solidFill>
                  <a:srgbClr val="29261B"/>
                </a:solidFill>
                <a:latin typeface="-apple-system"/>
              </a:rPr>
            </a:br>
            <a:br>
              <a:rPr lang="en-GB" b="0" dirty="0">
                <a:solidFill>
                  <a:srgbClr val="29261B"/>
                </a:solidFill>
                <a:latin typeface="-apple-system"/>
              </a:rPr>
            </a:br>
            <a:br>
              <a:rPr lang="en-GB" b="0" dirty="0">
                <a:solidFill>
                  <a:srgbClr val="29261B"/>
                </a:solidFill>
                <a:latin typeface="-apple-system"/>
              </a:rPr>
            </a:br>
            <a:br>
              <a:rPr lang="en-GB" b="0" dirty="0">
                <a:solidFill>
                  <a:srgbClr val="29261B"/>
                </a:solidFill>
                <a:latin typeface="-apple-system"/>
              </a:rPr>
            </a:br>
            <a:br>
              <a:rPr lang="en-GB" sz="3100" b="0" dirty="0">
                <a:solidFill>
                  <a:srgbClr val="29261B"/>
                </a:solidFill>
                <a:latin typeface="Montserrat" pitchFamily="2" charset="77"/>
              </a:rPr>
            </a:br>
            <a:br>
              <a:rPr lang="en-GB" sz="4000" b="0" dirty="0">
                <a:solidFill>
                  <a:srgbClr val="29261B"/>
                </a:solidFill>
                <a:latin typeface="Montserrat" pitchFamily="2" charset="77"/>
              </a:rPr>
            </a:br>
            <a:br>
              <a:rPr lang="en-GB" sz="4000" b="0" dirty="0">
                <a:solidFill>
                  <a:srgbClr val="C00000"/>
                </a:solidFill>
                <a:latin typeface="AkkuratLLWeb"/>
              </a:rPr>
            </a:br>
            <a:r>
              <a:rPr lang="en-GB" sz="6200" dirty="0">
                <a:solidFill>
                  <a:srgbClr val="C00000"/>
                </a:solidFill>
                <a:latin typeface="Montserrat" pitchFamily="2" charset="77"/>
              </a:rPr>
              <a:t>Lessons Learnt: </a:t>
            </a:r>
            <a:r>
              <a:rPr lang="en-GB" sz="6200" i="0" u="none" strike="noStrike" dirty="0">
                <a:solidFill>
                  <a:srgbClr val="000000"/>
                </a:solidFill>
                <a:effectLst/>
                <a:latin typeface="Montserrat" pitchFamily="2" charset="77"/>
              </a:rPr>
              <a:t>Resilience and Energy Security</a:t>
            </a:r>
            <a:endParaRPr lang="en-UA" sz="6200" dirty="0">
              <a:latin typeface="Montserrat" pitchFamily="2" charset="77"/>
            </a:endParaRPr>
          </a:p>
        </p:txBody>
      </p:sp>
      <p:sp>
        <p:nvSpPr>
          <p:cNvPr id="3" name="TextBox 2">
            <a:extLst>
              <a:ext uri="{FF2B5EF4-FFF2-40B4-BE49-F238E27FC236}">
                <a16:creationId xmlns:a16="http://schemas.microsoft.com/office/drawing/2014/main" id="{0CA4D564-D920-218D-C693-12C7B6D52266}"/>
              </a:ext>
            </a:extLst>
          </p:cNvPr>
          <p:cNvSpPr txBox="1"/>
          <p:nvPr/>
        </p:nvSpPr>
        <p:spPr>
          <a:xfrm>
            <a:off x="698112" y="1933281"/>
            <a:ext cx="10795775" cy="3631763"/>
          </a:xfrm>
          <a:prstGeom prst="rect">
            <a:avLst/>
          </a:prstGeom>
          <a:noFill/>
        </p:spPr>
        <p:txBody>
          <a:bodyPr wrap="square">
            <a:spAutoFit/>
          </a:bodyPr>
          <a:lstStyle/>
          <a:p>
            <a:endParaRPr lang="en-GB" sz="1600" dirty="0">
              <a:latin typeface="Montserrat" pitchFamily="2" charset="77"/>
            </a:endParaRPr>
          </a:p>
          <a:p>
            <a:pPr marL="342900" indent="-342900">
              <a:buFontTx/>
              <a:buChar char="-"/>
            </a:pPr>
            <a:r>
              <a:rPr lang="en-GB" sz="1600" b="1" dirty="0">
                <a:latin typeface="Montserrat" pitchFamily="2" charset="77"/>
              </a:rPr>
              <a:t>N</a:t>
            </a:r>
            <a:r>
              <a:rPr lang="en-GB" sz="1600" b="1" i="0" u="none" strike="noStrike" dirty="0">
                <a:solidFill>
                  <a:srgbClr val="000000"/>
                </a:solidFill>
                <a:effectLst/>
                <a:latin typeface="Montserrat" pitchFamily="2" charset="77"/>
              </a:rPr>
              <a:t>ational, regional, and global security are inextricably linked</a:t>
            </a:r>
            <a:endParaRPr lang="en-GB" sz="1600" b="1" dirty="0">
              <a:latin typeface="Montserrat" pitchFamily="2" charset="77"/>
            </a:endParaRPr>
          </a:p>
          <a:p>
            <a:pPr marL="342900" indent="-342900">
              <a:buFontTx/>
              <a:buChar char="-"/>
            </a:pPr>
            <a:r>
              <a:rPr lang="en-GB" sz="1600" b="1" i="0" u="none" strike="noStrike" dirty="0">
                <a:solidFill>
                  <a:srgbClr val="000000"/>
                </a:solidFill>
                <a:effectLst/>
                <a:latin typeface="Montserrat" pitchFamily="2" charset="77"/>
              </a:rPr>
              <a:t>Urgent Need to Phase Out Fossil Fuel Dependence</a:t>
            </a:r>
          </a:p>
          <a:p>
            <a:pPr marL="342900" indent="-342900">
              <a:buFontTx/>
              <a:buChar char="-"/>
            </a:pPr>
            <a:r>
              <a:rPr lang="en-GB" sz="1600" b="1" i="0" u="none" strike="noStrike" dirty="0">
                <a:solidFill>
                  <a:srgbClr val="000000"/>
                </a:solidFill>
                <a:effectLst/>
                <a:latin typeface="Montserrat" pitchFamily="2" charset="77"/>
              </a:rPr>
              <a:t>Bottom-Up Approach to Energy Security : </a:t>
            </a:r>
          </a:p>
          <a:p>
            <a:endParaRPr lang="en-GB" sz="1600" b="1" dirty="0">
              <a:latin typeface="Montserrat" pitchFamily="2" charset="77"/>
            </a:endParaRPr>
          </a:p>
          <a:p>
            <a:r>
              <a:rPr lang="en-GB" sz="1600" b="1" i="0" u="none" strike="noStrike" dirty="0">
                <a:solidFill>
                  <a:srgbClr val="000000"/>
                </a:solidFill>
                <a:effectLst/>
                <a:latin typeface="Montserrat" pitchFamily="2" charset="77"/>
              </a:rPr>
              <a:t>Local and community-level initiatives have proven crucial for resilience</a:t>
            </a:r>
          </a:p>
          <a:p>
            <a:r>
              <a:rPr lang="en-GB" sz="1600" b="1" i="0" u="none" strike="noStrike" dirty="0">
                <a:solidFill>
                  <a:srgbClr val="000000"/>
                </a:solidFill>
                <a:effectLst/>
                <a:latin typeface="Montserrat" pitchFamily="2" charset="77"/>
              </a:rPr>
              <a:t>People-</a:t>
            </a:r>
            <a:r>
              <a:rPr lang="en-GB" sz="1600" b="1" i="0" u="none" strike="noStrike" dirty="0" err="1">
                <a:solidFill>
                  <a:srgbClr val="000000"/>
                </a:solidFill>
                <a:effectLst/>
                <a:latin typeface="Montserrat" pitchFamily="2" charset="77"/>
              </a:rPr>
              <a:t>Centered</a:t>
            </a:r>
            <a:r>
              <a:rPr lang="en-GB" sz="1600" b="1" i="0" u="none" strike="noStrike" dirty="0">
                <a:solidFill>
                  <a:srgbClr val="000000"/>
                </a:solidFill>
                <a:effectLst/>
                <a:latin typeface="Montserrat" pitchFamily="2" charset="77"/>
              </a:rPr>
              <a:t> Infrastructure</a:t>
            </a:r>
          </a:p>
          <a:p>
            <a:pPr algn="ctr"/>
            <a:endParaRPr lang="en-GB" sz="1600" i="0" u="none" strike="noStrike" dirty="0">
              <a:solidFill>
                <a:srgbClr val="000000"/>
              </a:solidFill>
              <a:effectLst/>
              <a:latin typeface="Montserrat" pitchFamily="2" charset="77"/>
            </a:endParaRPr>
          </a:p>
          <a:p>
            <a:r>
              <a:rPr lang="en-GB" sz="1600" i="0" u="none" strike="noStrike" dirty="0">
                <a:solidFill>
                  <a:srgbClr val="000000"/>
                </a:solidFill>
                <a:effectLst/>
                <a:latin typeface="Montserrat" pitchFamily="2" charset="77"/>
              </a:rPr>
              <a:t>Decentralized energy systems are more resistant to disruption</a:t>
            </a:r>
          </a:p>
          <a:p>
            <a:r>
              <a:rPr lang="en-GB" sz="1600" i="0" u="none" strike="noStrike" dirty="0">
                <a:solidFill>
                  <a:srgbClr val="000000"/>
                </a:solidFill>
                <a:effectLst/>
                <a:latin typeface="Montserrat" pitchFamily="2" charset="77"/>
              </a:rPr>
              <a:t>Local energy generation reduces vulnerability to external threats</a:t>
            </a:r>
          </a:p>
          <a:p>
            <a:r>
              <a:rPr lang="en-GB" sz="1600" i="0" u="none" strike="noStrike" dirty="0">
                <a:solidFill>
                  <a:srgbClr val="000000"/>
                </a:solidFill>
                <a:effectLst/>
                <a:latin typeface="Montserrat" pitchFamily="2" charset="77"/>
              </a:rPr>
              <a:t>Distributed systems can maintain essential services during crises</a:t>
            </a:r>
          </a:p>
          <a:p>
            <a:r>
              <a:rPr lang="en-GB" sz="1600" i="0" u="none" strike="noStrike" dirty="0">
                <a:solidFill>
                  <a:srgbClr val="000000"/>
                </a:solidFill>
                <a:effectLst/>
                <a:latin typeface="Montserrat" pitchFamily="2" charset="77"/>
              </a:rPr>
              <a:t>Small-scale projects can be implemented and adapted more quickly</a:t>
            </a:r>
          </a:p>
          <a:p>
            <a:r>
              <a:rPr lang="en-GB" sz="1600" dirty="0">
                <a:latin typeface="Montserrat" pitchFamily="2" charset="77"/>
              </a:rPr>
              <a:t>     </a:t>
            </a:r>
          </a:p>
          <a:p>
            <a:endParaRPr lang="en-GB" sz="2200" dirty="0">
              <a:latin typeface="Montserrat" pitchFamily="2" charset="77"/>
            </a:endParaRPr>
          </a:p>
        </p:txBody>
      </p:sp>
      <p:sp>
        <p:nvSpPr>
          <p:cNvPr id="6" name="TextBox 5">
            <a:extLst>
              <a:ext uri="{FF2B5EF4-FFF2-40B4-BE49-F238E27FC236}">
                <a16:creationId xmlns:a16="http://schemas.microsoft.com/office/drawing/2014/main" id="{6C316FA4-EBE8-CE6A-789B-B329FB26AE8B}"/>
              </a:ext>
            </a:extLst>
          </p:cNvPr>
          <p:cNvSpPr txBox="1"/>
          <p:nvPr/>
        </p:nvSpPr>
        <p:spPr>
          <a:xfrm>
            <a:off x="1289196" y="5565044"/>
            <a:ext cx="10039203" cy="830997"/>
          </a:xfrm>
          <a:prstGeom prst="rect">
            <a:avLst/>
          </a:prstGeom>
          <a:noFill/>
        </p:spPr>
        <p:txBody>
          <a:bodyPr wrap="square">
            <a:spAutoFit/>
          </a:bodyPr>
          <a:lstStyle/>
          <a:p>
            <a:pPr algn="ctr"/>
            <a:r>
              <a:rPr lang="en-GB" sz="1600" b="1" dirty="0">
                <a:solidFill>
                  <a:srgbClr val="C00000"/>
                </a:solidFill>
                <a:latin typeface="Montserrat" pitchFamily="2" charset="77"/>
              </a:rPr>
              <a:t>E</a:t>
            </a:r>
            <a:r>
              <a:rPr lang="en-GB" sz="1600" b="1" i="0" u="none" strike="noStrike" dirty="0">
                <a:solidFill>
                  <a:srgbClr val="C00000"/>
                </a:solidFill>
                <a:effectLst/>
                <a:latin typeface="Montserrat" pitchFamily="2" charset="77"/>
              </a:rPr>
              <a:t>nergy security, climate action, and community resilience are deeply interconnected. </a:t>
            </a:r>
          </a:p>
          <a:p>
            <a:pPr algn="ctr"/>
            <a:endParaRPr lang="en-GB" sz="1600" b="1" dirty="0">
              <a:solidFill>
                <a:srgbClr val="C00000"/>
              </a:solidFill>
              <a:latin typeface="Montserrat" pitchFamily="2" charset="77"/>
            </a:endParaRPr>
          </a:p>
          <a:p>
            <a:pPr algn="ctr"/>
            <a:r>
              <a:rPr lang="en-GB" sz="1600" b="1" dirty="0">
                <a:solidFill>
                  <a:srgbClr val="C00000"/>
                </a:solidFill>
                <a:latin typeface="Montserrat" pitchFamily="2" charset="77"/>
              </a:rPr>
              <a:t>G</a:t>
            </a:r>
            <a:r>
              <a:rPr lang="en-GB" sz="1600" b="1" i="0" u="none" strike="noStrike" dirty="0">
                <a:solidFill>
                  <a:srgbClr val="C00000"/>
                </a:solidFill>
                <a:effectLst/>
                <a:latin typeface="Montserrat" pitchFamily="2" charset="77"/>
              </a:rPr>
              <a:t>reen agenda is not a luxury but an existential necessity for Ukraine, Europe</a:t>
            </a:r>
            <a:r>
              <a:rPr lang="en-GB" sz="1600" b="1" dirty="0">
                <a:solidFill>
                  <a:srgbClr val="C00000"/>
                </a:solidFill>
                <a:latin typeface="Montserrat" pitchFamily="2" charset="77"/>
              </a:rPr>
              <a:t> and the world</a:t>
            </a:r>
            <a:endParaRPr lang="en-UA" sz="1600" b="1" dirty="0">
              <a:solidFill>
                <a:srgbClr val="C00000"/>
              </a:solidFill>
              <a:effectLst/>
              <a:latin typeface="Montserrat" pitchFamily="2" charset="77"/>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329067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1" name="Google Shape;141;p32" descr="Sweden and UNDP support national presentation of Draft Law on the  Foundations of Green Recovery in Ukraine | United Nations Development  Programme"/>
          <p:cNvPicPr preferRelativeResize="0"/>
          <p:nvPr/>
        </p:nvPicPr>
        <p:blipFill rotWithShape="1">
          <a:blip r:embed="rId3">
            <a:alphaModFix/>
          </a:blip>
          <a:srcRect/>
          <a:stretch/>
        </p:blipFill>
        <p:spPr>
          <a:xfrm>
            <a:off x="1133557" y="459793"/>
            <a:ext cx="9532156" cy="6246055"/>
          </a:xfrm>
          <a:prstGeom prst="rect">
            <a:avLst/>
          </a:prstGeom>
          <a:noFill/>
          <a:ln>
            <a:noFill/>
          </a:ln>
        </p:spPr>
      </p:pic>
      <p:sp>
        <p:nvSpPr>
          <p:cNvPr id="142" name="Google Shape;142;p32"/>
          <p:cNvSpPr txBox="1">
            <a:spLocks noGrp="1"/>
          </p:cNvSpPr>
          <p:nvPr>
            <p:ph type="ctrTitle"/>
          </p:nvPr>
        </p:nvSpPr>
        <p:spPr>
          <a:xfrm>
            <a:off x="1069383" y="4842257"/>
            <a:ext cx="10765307" cy="2387600"/>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1400"/>
              </a:spcBef>
              <a:spcAft>
                <a:spcPts val="1400"/>
              </a:spcAft>
              <a:buSzPts val="6000"/>
              <a:buNone/>
            </a:pPr>
            <a:br>
              <a:rPr lang="en-GB" sz="2000" b="0">
                <a:latin typeface="Montserrat"/>
                <a:ea typeface="Montserrat"/>
                <a:cs typeface="Montserrat"/>
                <a:sym typeface="Montserrat"/>
              </a:rPr>
            </a:br>
            <a:br>
              <a:rPr lang="en-GB" sz="2000">
                <a:latin typeface="Montserrat"/>
                <a:ea typeface="Montserrat"/>
                <a:cs typeface="Montserrat"/>
                <a:sym typeface="Montserrat"/>
              </a:rPr>
            </a:br>
            <a:endParaRPr sz="2000">
              <a:latin typeface="Montserrat"/>
              <a:ea typeface="Montserrat"/>
              <a:cs typeface="Montserrat"/>
              <a:sym typeface="Montserrat"/>
            </a:endParaRPr>
          </a:p>
        </p:txBody>
      </p:sp>
      <p:sp>
        <p:nvSpPr>
          <p:cNvPr id="143" name="Google Shape;143;p32"/>
          <p:cNvSpPr txBox="1"/>
          <p:nvPr/>
        </p:nvSpPr>
        <p:spPr>
          <a:xfrm>
            <a:off x="1640806" y="495927"/>
            <a:ext cx="8910387"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1" i="0" u="none" strike="noStrike" cap="none">
              <a:solidFill>
                <a:srgbClr val="C00000"/>
              </a:solidFill>
              <a:latin typeface="Montserrat"/>
              <a:ea typeface="Montserrat"/>
              <a:cs typeface="Montserrat"/>
              <a:sym typeface="Montserrat"/>
            </a:endParaRPr>
          </a:p>
          <a:p>
            <a:pPr marL="0" marR="0" lvl="0" indent="0" algn="l" rtl="0">
              <a:lnSpc>
                <a:spcPct val="100000"/>
              </a:lnSpc>
              <a:spcBef>
                <a:spcPts val="0"/>
              </a:spcBef>
              <a:spcAft>
                <a:spcPts val="0"/>
              </a:spcAft>
              <a:buNone/>
            </a:pPr>
            <a:endParaRPr sz="1400" b="1" i="0" u="none" strike="noStrike" cap="none">
              <a:solidFill>
                <a:srgbClr val="C00000"/>
              </a:solidFill>
              <a:latin typeface="Montserrat"/>
              <a:ea typeface="Montserrat"/>
              <a:cs typeface="Montserrat"/>
              <a:sym typeface="Montserrat"/>
            </a:endParaRPr>
          </a:p>
          <a:p>
            <a:pPr marL="0" marR="0" lvl="0" indent="0" algn="l" rtl="0">
              <a:lnSpc>
                <a:spcPct val="100000"/>
              </a:lnSpc>
              <a:spcBef>
                <a:spcPts val="0"/>
              </a:spcBef>
              <a:spcAft>
                <a:spcPts val="0"/>
              </a:spcAft>
              <a:buNone/>
            </a:pPr>
            <a:endParaRPr sz="1400" b="1" i="0" u="none" strike="noStrike" cap="none">
              <a:solidFill>
                <a:srgbClr val="C00000"/>
              </a:solidFill>
              <a:latin typeface="Arial"/>
              <a:ea typeface="Arial"/>
              <a:cs typeface="Arial"/>
              <a:sym typeface="Arial"/>
            </a:endParaRPr>
          </a:p>
        </p:txBody>
      </p:sp>
      <p:sp>
        <p:nvSpPr>
          <p:cNvPr id="144" name="Google Shape;144;p32"/>
          <p:cNvSpPr txBox="1"/>
          <p:nvPr/>
        </p:nvSpPr>
        <p:spPr>
          <a:xfrm>
            <a:off x="516982" y="976373"/>
            <a:ext cx="10765307" cy="24622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None/>
            </a:pPr>
            <a:endParaRPr sz="1400" b="0" i="0" u="none" strike="noStrike" cap="none">
              <a:solidFill>
                <a:srgbClr val="000000"/>
              </a:solidFill>
              <a:latin typeface="Montserrat"/>
              <a:ea typeface="Montserrat"/>
              <a:cs typeface="Montserrat"/>
              <a:sym typeface="Montserrat"/>
            </a:endParaRPr>
          </a:p>
        </p:txBody>
      </p:sp>
      <p:sp>
        <p:nvSpPr>
          <p:cNvPr id="145" name="Google Shape;145;p32"/>
          <p:cNvSpPr txBox="1"/>
          <p:nvPr/>
        </p:nvSpPr>
        <p:spPr>
          <a:xfrm>
            <a:off x="909711" y="37263"/>
            <a:ext cx="10583594" cy="1200329"/>
          </a:xfrm>
          <a:prstGeom prst="rect">
            <a:avLst/>
          </a:prstGeom>
          <a:solidFill>
            <a:schemeClr val="lt1"/>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1800" b="1" i="0" u="none" strike="noStrike" cap="none">
                <a:solidFill>
                  <a:srgbClr val="000000"/>
                </a:solidFill>
                <a:latin typeface="Montserrat"/>
                <a:ea typeface="Montserrat"/>
                <a:cs typeface="Montserrat"/>
                <a:sym typeface="Montserrat"/>
              </a:rPr>
              <a:t>2025: Ministry of Environmental Protection and Natural Resources  of Ukraine presents draft law </a:t>
            </a:r>
            <a:r>
              <a:rPr lang="en-GB" sz="1800" b="1" i="0" u="none" strike="noStrike" cap="none">
                <a:solidFill>
                  <a:srgbClr val="C00000"/>
                </a:solidFill>
                <a:latin typeface="Montserrat"/>
                <a:ea typeface="Montserrat"/>
                <a:cs typeface="Montserrat"/>
                <a:sym typeface="Montserrat"/>
              </a:rPr>
              <a:t>“On the Principles of Green Recovery of Ukraine,” </a:t>
            </a:r>
            <a:endParaRPr/>
          </a:p>
          <a:p>
            <a:pPr marL="0" marR="0" lvl="0" indent="0" algn="ctr" rtl="0">
              <a:lnSpc>
                <a:spcPct val="100000"/>
              </a:lnSpc>
              <a:spcBef>
                <a:spcPts val="0"/>
              </a:spcBef>
              <a:spcAft>
                <a:spcPts val="0"/>
              </a:spcAft>
              <a:buNone/>
            </a:pPr>
            <a:r>
              <a:rPr lang="en-GB" sz="1800" b="1" i="0" u="none" strike="noStrike" cap="none">
                <a:solidFill>
                  <a:srgbClr val="000000"/>
                </a:solidFill>
                <a:latin typeface="Montserrat"/>
                <a:ea typeface="Montserrat"/>
                <a:cs typeface="Montserrat"/>
                <a:sym typeface="Montserrat"/>
              </a:rPr>
              <a:t>aiming to embed environmental and climate priorities into the country’s post-war reconstruction and guide its transition toward a green economy. </a:t>
            </a:r>
            <a:endParaRPr/>
          </a:p>
        </p:txBody>
      </p:sp>
      <p:sp>
        <p:nvSpPr>
          <p:cNvPr id="146" name="Google Shape;146;p32"/>
          <p:cNvSpPr txBox="1"/>
          <p:nvPr/>
        </p:nvSpPr>
        <p:spPr>
          <a:xfrm>
            <a:off x="5154643" y="5559003"/>
            <a:ext cx="5967974" cy="954107"/>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0" i="0" u="sng" strike="noStrike" cap="none">
                <a:solidFill>
                  <a:srgbClr val="000000"/>
                </a:solid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The draft law</a:t>
            </a:r>
            <a:r>
              <a:rPr lang="en-GB" sz="1400" b="0" i="0" u="none" strike="noStrike" cap="none">
                <a:solidFill>
                  <a:srgbClr val="000000"/>
                </a:solidFill>
                <a:latin typeface="Montserrat"/>
                <a:ea typeface="Montserrat"/>
                <a:cs typeface="Montserrat"/>
                <a:sym typeface="Montserrat"/>
              </a:rPr>
              <a:t> outlines the principles of sustainable recovery, introduces criteria for green investment, and calls for the creation of a national green taxonomy aligned with EU standards.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4E6D9-62F4-3755-9B66-59EB778D93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0E859B-E077-2AAC-21D9-FE1687D42175}"/>
              </a:ext>
            </a:extLst>
          </p:cNvPr>
          <p:cNvSpPr>
            <a:spLocks noGrp="1"/>
          </p:cNvSpPr>
          <p:nvPr>
            <p:ph type="title"/>
          </p:nvPr>
        </p:nvSpPr>
        <p:spPr>
          <a:xfrm rot="20962175">
            <a:off x="1044339" y="870881"/>
            <a:ext cx="10515600" cy="1030042"/>
          </a:xfrm>
        </p:spPr>
        <p:txBody>
          <a:bodyPr>
            <a:normAutofit fontScale="90000"/>
          </a:bodyPr>
          <a:lstStyle/>
          <a:p>
            <a:r>
              <a:rPr lang="en-UA" dirty="0"/>
              <a:t>Does </a:t>
            </a:r>
            <a:r>
              <a:rPr lang="en-US" dirty="0">
                <a:solidFill>
                  <a:srgbClr val="087A37"/>
                </a:solidFill>
              </a:rPr>
              <a:t>NET ZERO </a:t>
            </a:r>
            <a:r>
              <a:rPr lang="en-US" dirty="0">
                <a:solidFill>
                  <a:schemeClr val="tx1"/>
                </a:solidFill>
              </a:rPr>
              <a:t>= Inclusive? </a:t>
            </a:r>
            <a:br>
              <a:rPr lang="en-UA" dirty="0"/>
            </a:br>
            <a:endParaRPr lang="en-UA" dirty="0"/>
          </a:p>
        </p:txBody>
      </p:sp>
      <p:sp>
        <p:nvSpPr>
          <p:cNvPr id="7" name="TextBox 6">
            <a:extLst>
              <a:ext uri="{FF2B5EF4-FFF2-40B4-BE49-F238E27FC236}">
                <a16:creationId xmlns:a16="http://schemas.microsoft.com/office/drawing/2014/main" id="{05C2498E-F45D-4F83-6F65-B50CDD86FF1D}"/>
              </a:ext>
            </a:extLst>
          </p:cNvPr>
          <p:cNvSpPr txBox="1"/>
          <p:nvPr/>
        </p:nvSpPr>
        <p:spPr>
          <a:xfrm rot="526444">
            <a:off x="1085178" y="3462893"/>
            <a:ext cx="6647542" cy="1107996"/>
          </a:xfrm>
          <a:prstGeom prst="rect">
            <a:avLst/>
          </a:prstGeom>
          <a:noFill/>
        </p:spPr>
        <p:txBody>
          <a:bodyPr wrap="square">
            <a:spAutoFit/>
          </a:bodyPr>
          <a:lstStyle/>
          <a:p>
            <a:endParaRPr lang="en-US" dirty="0">
              <a:solidFill>
                <a:schemeClr val="tx1"/>
              </a:solidFill>
            </a:endParaRPr>
          </a:p>
          <a:p>
            <a:r>
              <a:rPr lang="en-UA" sz="2400" b="1" dirty="0">
                <a:latin typeface="Montserrat" pitchFamily="2" charset="77"/>
              </a:rPr>
              <a:t>Does </a:t>
            </a:r>
            <a:r>
              <a:rPr lang="en-US" sz="2400" b="1" dirty="0">
                <a:solidFill>
                  <a:srgbClr val="087A37"/>
                </a:solidFill>
                <a:latin typeface="Montserrat" pitchFamily="2" charset="77"/>
              </a:rPr>
              <a:t>NET ZERO </a:t>
            </a:r>
            <a:r>
              <a:rPr lang="en-US" sz="2400" b="1" dirty="0">
                <a:solidFill>
                  <a:schemeClr val="tx1"/>
                </a:solidFill>
                <a:latin typeface="Montserrat" pitchFamily="2" charset="77"/>
              </a:rPr>
              <a:t>= Recovery? </a:t>
            </a:r>
            <a:br>
              <a:rPr lang="en-UA" sz="2400" b="1" dirty="0"/>
            </a:br>
            <a:r>
              <a:rPr lang="en-US" dirty="0">
                <a:solidFill>
                  <a:schemeClr val="tx1"/>
                </a:solidFill>
              </a:rPr>
              <a:t> </a:t>
            </a:r>
            <a:br>
              <a:rPr lang="en-UA" dirty="0"/>
            </a:br>
            <a:endParaRPr lang="en-UA" dirty="0"/>
          </a:p>
        </p:txBody>
      </p:sp>
      <p:sp>
        <p:nvSpPr>
          <p:cNvPr id="9" name="TextBox 8">
            <a:extLst>
              <a:ext uri="{FF2B5EF4-FFF2-40B4-BE49-F238E27FC236}">
                <a16:creationId xmlns:a16="http://schemas.microsoft.com/office/drawing/2014/main" id="{29C0DBED-CB48-4D92-FECF-28167D065CFB}"/>
              </a:ext>
            </a:extLst>
          </p:cNvPr>
          <p:cNvSpPr txBox="1"/>
          <p:nvPr/>
        </p:nvSpPr>
        <p:spPr>
          <a:xfrm>
            <a:off x="4277925" y="2337919"/>
            <a:ext cx="6647542" cy="584775"/>
          </a:xfrm>
          <a:prstGeom prst="rect">
            <a:avLst/>
          </a:prstGeom>
          <a:noFill/>
        </p:spPr>
        <p:txBody>
          <a:bodyPr wrap="square">
            <a:spAutoFit/>
          </a:bodyPr>
          <a:lstStyle/>
          <a:p>
            <a:r>
              <a:rPr lang="en-UA" sz="3200" b="1" dirty="0">
                <a:latin typeface="Montserrat" pitchFamily="2" charset="77"/>
              </a:rPr>
              <a:t>Does </a:t>
            </a:r>
            <a:r>
              <a:rPr lang="en-US" sz="3200" b="1" dirty="0">
                <a:solidFill>
                  <a:srgbClr val="087A37"/>
                </a:solidFill>
                <a:latin typeface="Montserrat" pitchFamily="2" charset="77"/>
              </a:rPr>
              <a:t>NET ZERO </a:t>
            </a:r>
            <a:r>
              <a:rPr lang="en-US" sz="3200" b="1" dirty="0">
                <a:solidFill>
                  <a:schemeClr val="tx1"/>
                </a:solidFill>
                <a:latin typeface="Montserrat" pitchFamily="2" charset="77"/>
              </a:rPr>
              <a:t>= Just?</a:t>
            </a:r>
          </a:p>
        </p:txBody>
      </p:sp>
      <p:sp>
        <p:nvSpPr>
          <p:cNvPr id="11" name="TextBox 10">
            <a:extLst>
              <a:ext uri="{FF2B5EF4-FFF2-40B4-BE49-F238E27FC236}">
                <a16:creationId xmlns:a16="http://schemas.microsoft.com/office/drawing/2014/main" id="{59811B5C-894B-978E-0873-6C3193349E81}"/>
              </a:ext>
            </a:extLst>
          </p:cNvPr>
          <p:cNvSpPr txBox="1"/>
          <p:nvPr/>
        </p:nvSpPr>
        <p:spPr>
          <a:xfrm>
            <a:off x="1726766" y="4857452"/>
            <a:ext cx="9425666" cy="2000548"/>
          </a:xfrm>
          <a:prstGeom prst="rect">
            <a:avLst/>
          </a:prstGeom>
          <a:noFill/>
        </p:spPr>
        <p:txBody>
          <a:bodyPr wrap="square">
            <a:spAutoFit/>
          </a:bodyPr>
          <a:lstStyle/>
          <a:p>
            <a:r>
              <a:rPr lang="en-GB" sz="2000" b="1" dirty="0">
                <a:solidFill>
                  <a:srgbClr val="C00000"/>
                </a:solidFill>
                <a:latin typeface="Montserrat" pitchFamily="2" charset="77"/>
              </a:rPr>
              <a:t>W</a:t>
            </a:r>
            <a:r>
              <a:rPr lang="en-GB" sz="2000" b="1" i="0" u="none" strike="noStrike" dirty="0">
                <a:solidFill>
                  <a:srgbClr val="C00000"/>
                </a:solidFill>
                <a:effectLst/>
                <a:latin typeface="Montserrat" pitchFamily="2" charset="77"/>
              </a:rPr>
              <a:t>elfare and growth can be decoupled from greenhouse gas emissions, meaning that a </a:t>
            </a:r>
            <a:r>
              <a:rPr lang="en-GB" sz="2000" b="1" i="1" u="none" strike="noStrike" dirty="0">
                <a:solidFill>
                  <a:srgbClr val="C00000"/>
                </a:solidFill>
                <a:effectLst/>
                <a:latin typeface="Montserrat" pitchFamily="2" charset="77"/>
              </a:rPr>
              <a:t>green recovery </a:t>
            </a:r>
            <a:r>
              <a:rPr lang="en-GB" sz="2000" b="1" i="0" u="none" strike="noStrike" dirty="0">
                <a:solidFill>
                  <a:srgbClr val="C00000"/>
                </a:solidFill>
                <a:effectLst/>
                <a:latin typeface="Montserrat" pitchFamily="2" charset="77"/>
              </a:rPr>
              <a:t>and a </a:t>
            </a:r>
            <a:r>
              <a:rPr lang="en-GB" sz="2000" b="1" i="1" u="none" strike="noStrike" dirty="0">
                <a:solidFill>
                  <a:srgbClr val="C00000"/>
                </a:solidFill>
                <a:effectLst/>
                <a:latin typeface="Montserrat" pitchFamily="2" charset="77"/>
              </a:rPr>
              <a:t>welfare-maximising recovery </a:t>
            </a:r>
            <a:r>
              <a:rPr lang="en-GB" sz="2000" b="1" i="0" u="none" strike="noStrike" dirty="0">
                <a:solidFill>
                  <a:srgbClr val="C00000"/>
                </a:solidFill>
                <a:effectLst/>
                <a:latin typeface="Montserrat" pitchFamily="2" charset="77"/>
              </a:rPr>
              <a:t>are conceivably the same thing.</a:t>
            </a:r>
          </a:p>
          <a:p>
            <a:endParaRPr lang="en-GB" sz="2000" b="1" i="0" u="none" strike="noStrike" dirty="0">
              <a:solidFill>
                <a:srgbClr val="C00000"/>
              </a:solidFill>
              <a:effectLst/>
              <a:latin typeface="Montserrat" pitchFamily="2" charset="77"/>
            </a:endParaRPr>
          </a:p>
          <a:p>
            <a:pPr algn="r">
              <a:buNone/>
            </a:pPr>
            <a:r>
              <a:rPr lang="en-GB" sz="1200" i="1" dirty="0" err="1">
                <a:solidFill>
                  <a:srgbClr val="061632"/>
                </a:solidFill>
                <a:effectLst/>
                <a:latin typeface="Arial" panose="020B0604020202020204" pitchFamily="34" charset="0"/>
              </a:rPr>
              <a:t>Zagoruichyk</a:t>
            </a:r>
            <a:r>
              <a:rPr lang="en-GB" sz="1200" i="1" dirty="0">
                <a:solidFill>
                  <a:srgbClr val="061632"/>
                </a:solidFill>
                <a:effectLst/>
                <a:latin typeface="Arial" panose="020B0604020202020204" pitchFamily="34" charset="0"/>
              </a:rPr>
              <a:t>, A., </a:t>
            </a:r>
            <a:r>
              <a:rPr lang="en-GB" sz="1200" i="1" dirty="0" err="1">
                <a:solidFill>
                  <a:srgbClr val="061632"/>
                </a:solidFill>
                <a:effectLst/>
                <a:latin typeface="Arial" panose="020B0604020202020204" pitchFamily="34" charset="0"/>
              </a:rPr>
              <a:t>Savytskyi</a:t>
            </a:r>
            <a:r>
              <a:rPr lang="en-GB" sz="1200" i="1" dirty="0">
                <a:solidFill>
                  <a:srgbClr val="061632"/>
                </a:solidFill>
                <a:effectLst/>
                <a:latin typeface="Arial" panose="020B0604020202020204" pitchFamily="34" charset="0"/>
              </a:rPr>
              <a:t>, O., </a:t>
            </a:r>
            <a:r>
              <a:rPr lang="en-GB" sz="1200" i="1" dirty="0" err="1">
                <a:solidFill>
                  <a:srgbClr val="061632"/>
                </a:solidFill>
                <a:effectLst/>
                <a:latin typeface="Arial" panose="020B0604020202020204" pitchFamily="34" charset="0"/>
              </a:rPr>
              <a:t>Kopytsia</a:t>
            </a:r>
            <a:r>
              <a:rPr lang="en-GB" sz="1200" i="1" dirty="0">
                <a:solidFill>
                  <a:srgbClr val="061632"/>
                </a:solidFill>
                <a:effectLst/>
                <a:latin typeface="Arial" panose="020B0604020202020204" pitchFamily="34" charset="0"/>
              </a:rPr>
              <a:t>, I., O'Callaghan, B. (2023).</a:t>
            </a:r>
          </a:p>
          <a:p>
            <a:pPr algn="r">
              <a:buNone/>
            </a:pPr>
            <a:r>
              <a:rPr lang="en-GB" sz="1200" i="1" dirty="0">
                <a:solidFill>
                  <a:srgbClr val="061632"/>
                </a:solidFill>
                <a:effectLst/>
                <a:latin typeface="Arial" panose="020B0604020202020204" pitchFamily="34" charset="0"/>
              </a:rPr>
              <a:t>The Green Phoenix Framework: Climate-positive Plan for Economic Recovery of Ukraine.</a:t>
            </a:r>
          </a:p>
          <a:p>
            <a:endParaRPr lang="en-UA" sz="2000" b="1" dirty="0">
              <a:solidFill>
                <a:srgbClr val="C00000"/>
              </a:solidFill>
              <a:latin typeface="Montserrat" pitchFamily="2" charset="77"/>
            </a:endParaRPr>
          </a:p>
        </p:txBody>
      </p:sp>
    </p:spTree>
    <p:extLst>
      <p:ext uri="{BB962C8B-B14F-4D97-AF65-F5344CB8AC3E}">
        <p14:creationId xmlns:p14="http://schemas.microsoft.com/office/powerpoint/2010/main" val="266808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cover with a blue background with a city in the background&#10;&#10;Description automatically generated">
            <a:extLst>
              <a:ext uri="{FF2B5EF4-FFF2-40B4-BE49-F238E27FC236}">
                <a16:creationId xmlns:a16="http://schemas.microsoft.com/office/drawing/2014/main" id="{776980CD-23F8-D7C4-8EDF-ABCBDD72FC52}"/>
              </a:ext>
            </a:extLst>
          </p:cNvPr>
          <p:cNvPicPr>
            <a:picLocks noChangeAspect="1"/>
          </p:cNvPicPr>
          <p:nvPr/>
        </p:nvPicPr>
        <p:blipFill>
          <a:blip r:embed="rId3"/>
          <a:stretch>
            <a:fillRect/>
          </a:stretch>
        </p:blipFill>
        <p:spPr>
          <a:xfrm>
            <a:off x="5491329" y="0"/>
            <a:ext cx="5571506" cy="6858000"/>
          </a:xfrm>
          <a:prstGeom prst="rect">
            <a:avLst/>
          </a:prstGeom>
        </p:spPr>
      </p:pic>
      <p:pic>
        <p:nvPicPr>
          <p:cNvPr id="7" name="Picture 6" descr="A qr code with black squares&#10;&#10;Description automatically generated">
            <a:extLst>
              <a:ext uri="{FF2B5EF4-FFF2-40B4-BE49-F238E27FC236}">
                <a16:creationId xmlns:a16="http://schemas.microsoft.com/office/drawing/2014/main" id="{3853DE49-7E57-FDDD-46E7-3BF2EB503D58}"/>
              </a:ext>
            </a:extLst>
          </p:cNvPr>
          <p:cNvPicPr>
            <a:picLocks noChangeAspect="1"/>
          </p:cNvPicPr>
          <p:nvPr/>
        </p:nvPicPr>
        <p:blipFill>
          <a:blip r:embed="rId4"/>
          <a:stretch>
            <a:fillRect/>
          </a:stretch>
        </p:blipFill>
        <p:spPr>
          <a:xfrm>
            <a:off x="1305992" y="1959964"/>
            <a:ext cx="2833140" cy="2938072"/>
          </a:xfrm>
          <a:prstGeom prst="rect">
            <a:avLst/>
          </a:prstGeom>
        </p:spPr>
      </p:pic>
    </p:spTree>
    <p:extLst>
      <p:ext uri="{BB962C8B-B14F-4D97-AF65-F5344CB8AC3E}">
        <p14:creationId xmlns:p14="http://schemas.microsoft.com/office/powerpoint/2010/main" val="16685573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B515C6BC-9B2D-55D7-D5D0-44CE1332B150}"/>
              </a:ext>
            </a:extLst>
          </p:cNvPr>
          <p:cNvSpPr>
            <a:spLocks noGrp="1"/>
          </p:cNvSpPr>
          <p:nvPr>
            <p:ph type="body" idx="1"/>
          </p:nvPr>
        </p:nvSpPr>
        <p:spPr>
          <a:xfrm>
            <a:off x="414109" y="1119804"/>
            <a:ext cx="11007869" cy="5585795"/>
          </a:xfrm>
        </p:spPr>
        <p:txBody>
          <a:bodyPr>
            <a:normAutofit/>
          </a:bodyPr>
          <a:lstStyle/>
          <a:p>
            <a:pPr marL="228600" indent="0"/>
            <a:r>
              <a:rPr lang="en-GB" sz="1700" dirty="0">
                <a:latin typeface="Montserrat" pitchFamily="2" charset="77"/>
              </a:rPr>
              <a:t>S</a:t>
            </a:r>
            <a:r>
              <a:rPr lang="en-GB" sz="1700" dirty="0">
                <a:effectLst/>
                <a:latin typeface="Montserrat" pitchFamily="2" charset="77"/>
              </a:rPr>
              <a:t>pending on fossil fuel industries </a:t>
            </a:r>
            <a:r>
              <a:rPr lang="en-GB" sz="1700" b="1" dirty="0">
                <a:effectLst/>
                <a:latin typeface="Montserrat" pitchFamily="2" charset="77"/>
              </a:rPr>
              <a:t>is unlikely to return high dividends </a:t>
            </a:r>
            <a:r>
              <a:rPr lang="en-GB" sz="1700" dirty="0">
                <a:effectLst/>
                <a:latin typeface="Montserrat" pitchFamily="2" charset="77"/>
              </a:rPr>
              <a:t>for the public and introduces large economic and environmental risks. </a:t>
            </a:r>
          </a:p>
          <a:p>
            <a:pPr marL="228600" indent="0"/>
            <a:br>
              <a:rPr lang="en-GB" sz="1700" dirty="0">
                <a:effectLst/>
                <a:latin typeface="Montserrat" pitchFamily="2" charset="77"/>
              </a:rPr>
            </a:br>
            <a:r>
              <a:rPr lang="en-GB" sz="1700" dirty="0">
                <a:effectLst/>
                <a:latin typeface="Montserrat" pitchFamily="2" charset="77"/>
              </a:rPr>
              <a:t>- Instead of developing new gas fields to increase energy access and high-value exports, we propose scaling low-carbon energy production and decarbonising domestic industrial processes. </a:t>
            </a:r>
            <a:br>
              <a:rPr lang="en-GB" sz="1700" b="1" dirty="0">
                <a:effectLst/>
                <a:latin typeface="Montserrat" pitchFamily="2" charset="77"/>
              </a:rPr>
            </a:br>
            <a:endParaRPr lang="en-GB" sz="1700" b="1" dirty="0">
              <a:effectLst/>
              <a:latin typeface="Montserrat" pitchFamily="2" charset="77"/>
            </a:endParaRPr>
          </a:p>
          <a:p>
            <a:pPr marL="228600" indent="0"/>
            <a:r>
              <a:rPr lang="en-GB" sz="1700" b="1" dirty="0">
                <a:latin typeface="Montserrat" pitchFamily="2" charset="77"/>
              </a:rPr>
              <a:t>I</a:t>
            </a:r>
            <a:r>
              <a:rPr lang="en-GB" sz="1700" b="1" dirty="0">
                <a:effectLst/>
                <a:latin typeface="Montserrat" pitchFamily="2" charset="77"/>
              </a:rPr>
              <a:t>f Ukraine is to pursue a low-carbon economy, it could benefit from becoming a technological leader in sectors such as hydrogen production or “green” steelmaking. Large-scale investment in research and development could attract talent home and catalyse Ukrainian climate leadership.</a:t>
            </a:r>
            <a:br>
              <a:rPr lang="en-GB" sz="1700" b="1" dirty="0">
                <a:effectLst/>
                <a:latin typeface="Montserrat" pitchFamily="2" charset="77"/>
              </a:rPr>
            </a:br>
            <a:br>
              <a:rPr lang="en-GB" sz="1700" dirty="0">
                <a:effectLst/>
                <a:latin typeface="Montserrat" pitchFamily="2" charset="77"/>
              </a:rPr>
            </a:br>
            <a:r>
              <a:rPr lang="en-GB" sz="1700" dirty="0">
                <a:effectLst/>
                <a:latin typeface="Montserrat" pitchFamily="2" charset="77"/>
              </a:rPr>
              <a:t>Training and reskilling are likely to be core components to any Ukrainian recovery plan. </a:t>
            </a:r>
          </a:p>
          <a:p>
            <a:pPr marL="228600" indent="0"/>
            <a:endParaRPr lang="en-GB" sz="1700" dirty="0">
              <a:latin typeface="Montserrat" pitchFamily="2" charset="77"/>
            </a:endParaRPr>
          </a:p>
          <a:p>
            <a:pPr marL="228600" indent="0"/>
            <a:r>
              <a:rPr lang="en-GB" sz="1700" dirty="0">
                <a:effectLst/>
                <a:latin typeface="Montserrat" pitchFamily="2" charset="77"/>
              </a:rPr>
              <a:t>If a low-carbon shift is desired, much of these investments in human capital would need to prioritise skills relevant to the low-carbon economy, such as solar panel installation or retrofitting a house.</a:t>
            </a:r>
          </a:p>
          <a:p>
            <a:endParaRPr lang="en-UA" dirty="0"/>
          </a:p>
        </p:txBody>
      </p:sp>
      <p:sp>
        <p:nvSpPr>
          <p:cNvPr id="5" name="TextBox 4">
            <a:extLst>
              <a:ext uri="{FF2B5EF4-FFF2-40B4-BE49-F238E27FC236}">
                <a16:creationId xmlns:a16="http://schemas.microsoft.com/office/drawing/2014/main" id="{E989364D-9F3B-D974-9D21-15A19D0CBCF3}"/>
              </a:ext>
            </a:extLst>
          </p:cNvPr>
          <p:cNvSpPr txBox="1"/>
          <p:nvPr/>
        </p:nvSpPr>
        <p:spPr>
          <a:xfrm>
            <a:off x="640080" y="476941"/>
            <a:ext cx="1497526" cy="369332"/>
          </a:xfrm>
          <a:prstGeom prst="rect">
            <a:avLst/>
          </a:prstGeom>
          <a:noFill/>
        </p:spPr>
        <p:txBody>
          <a:bodyPr wrap="none" rtlCol="0">
            <a:spAutoFit/>
          </a:bodyPr>
          <a:lstStyle/>
          <a:p>
            <a:r>
              <a:rPr lang="en-UA" sz="1800" b="1" dirty="0">
                <a:solidFill>
                  <a:srgbClr val="C00000"/>
                </a:solidFill>
                <a:latin typeface="Montserrat" pitchFamily="2" charset="77"/>
              </a:rPr>
              <a:t>FINDINGS: </a:t>
            </a:r>
          </a:p>
        </p:txBody>
      </p:sp>
    </p:spTree>
    <p:extLst>
      <p:ext uri="{BB962C8B-B14F-4D97-AF65-F5344CB8AC3E}">
        <p14:creationId xmlns:p14="http://schemas.microsoft.com/office/powerpoint/2010/main" val="16039194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9BA85-FE18-A963-3E26-821B85D49016}"/>
              </a:ext>
            </a:extLst>
          </p:cNvPr>
          <p:cNvSpPr>
            <a:spLocks noGrp="1"/>
          </p:cNvSpPr>
          <p:nvPr>
            <p:ph type="title"/>
          </p:nvPr>
        </p:nvSpPr>
        <p:spPr/>
        <p:txBody>
          <a:bodyPr/>
          <a:lstStyle/>
          <a:p>
            <a:endParaRPr lang="en-UA"/>
          </a:p>
        </p:txBody>
      </p:sp>
      <p:sp>
        <p:nvSpPr>
          <p:cNvPr id="3" name="Text Placeholder 2">
            <a:extLst>
              <a:ext uri="{FF2B5EF4-FFF2-40B4-BE49-F238E27FC236}">
                <a16:creationId xmlns:a16="http://schemas.microsoft.com/office/drawing/2014/main" id="{5612877F-7160-B643-1832-20EAAC6D7C40}"/>
              </a:ext>
            </a:extLst>
          </p:cNvPr>
          <p:cNvSpPr>
            <a:spLocks noGrp="1"/>
          </p:cNvSpPr>
          <p:nvPr>
            <p:ph type="body" idx="1"/>
          </p:nvPr>
        </p:nvSpPr>
        <p:spPr/>
        <p:txBody>
          <a:bodyPr/>
          <a:lstStyle/>
          <a:p>
            <a:endParaRPr lang="en-UA" dirty="0"/>
          </a:p>
        </p:txBody>
      </p:sp>
      <p:pic>
        <p:nvPicPr>
          <p:cNvPr id="2050" name="Picture 2">
            <a:extLst>
              <a:ext uri="{FF2B5EF4-FFF2-40B4-BE49-F238E27FC236}">
                <a16:creationId xmlns:a16="http://schemas.microsoft.com/office/drawing/2014/main" id="{2EFB416F-03D3-7FC1-2B58-05B5EC2E58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8" y="0"/>
            <a:ext cx="121888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qr code with black squares&#10;&#10;Description automatically generated">
            <a:extLst>
              <a:ext uri="{FF2B5EF4-FFF2-40B4-BE49-F238E27FC236}">
                <a16:creationId xmlns:a16="http://schemas.microsoft.com/office/drawing/2014/main" id="{21D100B7-C088-CE5A-FF68-EA2B99FF075A}"/>
              </a:ext>
            </a:extLst>
          </p:cNvPr>
          <p:cNvPicPr>
            <a:picLocks noChangeAspect="1"/>
          </p:cNvPicPr>
          <p:nvPr/>
        </p:nvPicPr>
        <p:blipFill>
          <a:blip r:embed="rId4"/>
          <a:stretch>
            <a:fillRect/>
          </a:stretch>
        </p:blipFill>
        <p:spPr>
          <a:xfrm>
            <a:off x="9662658" y="4676931"/>
            <a:ext cx="2083633" cy="1903438"/>
          </a:xfrm>
          <a:prstGeom prst="rect">
            <a:avLst/>
          </a:prstGeom>
        </p:spPr>
      </p:pic>
    </p:spTree>
    <p:extLst>
      <p:ext uri="{BB962C8B-B14F-4D97-AF65-F5344CB8AC3E}">
        <p14:creationId xmlns:p14="http://schemas.microsoft.com/office/powerpoint/2010/main" val="23326570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F5F059-68D1-5C42-2B9A-D7F1FD15E81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39</a:t>
            </a:fld>
            <a:endParaRPr lang="en-GB"/>
          </a:p>
        </p:txBody>
      </p:sp>
      <p:pic>
        <p:nvPicPr>
          <p:cNvPr id="6146" name="Picture 2" descr="Stand with Ukraine: Let's stop fuelling war! - Greens EFA">
            <a:extLst>
              <a:ext uri="{FF2B5EF4-FFF2-40B4-BE49-F238E27FC236}">
                <a16:creationId xmlns:a16="http://schemas.microsoft.com/office/drawing/2014/main" id="{76691C15-61B7-10AC-E78C-92E41F31D8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42187" y="0"/>
            <a:ext cx="48498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68744DA-716B-FB30-3659-FC2FEFB1E02E}"/>
              </a:ext>
            </a:extLst>
          </p:cNvPr>
          <p:cNvSpPr txBox="1">
            <a:spLocks/>
          </p:cNvSpPr>
          <p:nvPr/>
        </p:nvSpPr>
        <p:spPr>
          <a:xfrm>
            <a:off x="1012722" y="939800"/>
            <a:ext cx="5083278" cy="23876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Montserrat"/>
              <a:buNone/>
              <a:defRPr sz="40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sz="2400" i="0" u="none" strike="noStrike" dirty="0">
                <a:solidFill>
                  <a:srgbClr val="000000"/>
                </a:solidFill>
                <a:effectLst/>
                <a:latin typeface="Montserrat" pitchFamily="2" charset="77"/>
              </a:rPr>
              <a:t>The green transition represents more than an environmental or economic transformation; it is the cornerstone upon which a new, more secure global order must be built. </a:t>
            </a:r>
          </a:p>
          <a:p>
            <a:endParaRPr lang="en-GB" sz="2400" dirty="0">
              <a:solidFill>
                <a:srgbClr val="000000"/>
              </a:solidFill>
              <a:latin typeface="Montserrat" pitchFamily="2" charset="77"/>
            </a:endParaRPr>
          </a:p>
          <a:p>
            <a:r>
              <a:rPr lang="en-GB" sz="2400" i="0" u="none" strike="noStrike" dirty="0">
                <a:solidFill>
                  <a:srgbClr val="000000"/>
                </a:solidFill>
                <a:effectLst/>
                <a:latin typeface="Montserrat" pitchFamily="2" charset="77"/>
              </a:rPr>
              <a:t>The time for gradual change has passed – the path to global security runs through the immediate and comprehensive energy transition.</a:t>
            </a:r>
            <a:endParaRPr lang="en-UA" sz="2400" dirty="0">
              <a:latin typeface="Montserrat" pitchFamily="2" charset="77"/>
            </a:endParaRPr>
          </a:p>
        </p:txBody>
      </p:sp>
    </p:spTree>
    <p:extLst>
      <p:ext uri="{BB962C8B-B14F-4D97-AF65-F5344CB8AC3E}">
        <p14:creationId xmlns:p14="http://schemas.microsoft.com/office/powerpoint/2010/main" val="1099346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1" name="Google Shape;241;p39"/>
          <p:cNvPicPr preferRelativeResize="0"/>
          <p:nvPr/>
        </p:nvPicPr>
        <p:blipFill>
          <a:blip r:embed="rId3">
            <a:alphaModFix/>
          </a:blip>
          <a:stretch>
            <a:fillRect/>
          </a:stretch>
        </p:blipFill>
        <p:spPr>
          <a:xfrm>
            <a:off x="3096127" y="208547"/>
            <a:ext cx="10369128" cy="6647227"/>
          </a:xfrm>
          <a:prstGeom prst="rect">
            <a:avLst/>
          </a:prstGeom>
          <a:noFill/>
          <a:ln>
            <a:noFill/>
          </a:ln>
        </p:spPr>
      </p:pic>
      <p:sp>
        <p:nvSpPr>
          <p:cNvPr id="3" name="TextBox 2">
            <a:extLst>
              <a:ext uri="{FF2B5EF4-FFF2-40B4-BE49-F238E27FC236}">
                <a16:creationId xmlns:a16="http://schemas.microsoft.com/office/drawing/2014/main" id="{3D725354-05BE-4F4D-E892-15241225F793}"/>
              </a:ext>
            </a:extLst>
          </p:cNvPr>
          <p:cNvSpPr txBox="1"/>
          <p:nvPr/>
        </p:nvSpPr>
        <p:spPr>
          <a:xfrm>
            <a:off x="7911566" y="3492428"/>
            <a:ext cx="6096000" cy="830997"/>
          </a:xfrm>
          <a:prstGeom prst="rect">
            <a:avLst/>
          </a:prstGeom>
          <a:noFill/>
        </p:spPr>
        <p:txBody>
          <a:bodyPr wrap="square">
            <a:spAutoFit/>
          </a:bodyPr>
          <a:lstStyle/>
          <a:p>
            <a:endParaRPr lang="en-GB" sz="2400" b="1" dirty="0">
              <a:solidFill>
                <a:srgbClr val="C00000"/>
              </a:solidFill>
              <a:latin typeface="Montserrat" pitchFamily="2" charset="77"/>
            </a:endParaRPr>
          </a:p>
          <a:p>
            <a:endParaRPr lang="en-GB" sz="2400" b="1" dirty="0">
              <a:solidFill>
                <a:srgbClr val="C00000"/>
              </a:solidFill>
              <a:latin typeface="Montserrat" pitchFamily="2" charset="77"/>
            </a:endParaRPr>
          </a:p>
        </p:txBody>
      </p:sp>
      <p:sp>
        <p:nvSpPr>
          <p:cNvPr id="4" name="TextBox 3">
            <a:extLst>
              <a:ext uri="{FF2B5EF4-FFF2-40B4-BE49-F238E27FC236}">
                <a16:creationId xmlns:a16="http://schemas.microsoft.com/office/drawing/2014/main" id="{10D3298F-E023-9869-F4B4-9F64E4E1E52A}"/>
              </a:ext>
            </a:extLst>
          </p:cNvPr>
          <p:cNvSpPr txBox="1"/>
          <p:nvPr/>
        </p:nvSpPr>
        <p:spPr>
          <a:xfrm>
            <a:off x="7510733" y="4131219"/>
            <a:ext cx="6096000" cy="830997"/>
          </a:xfrm>
          <a:prstGeom prst="rect">
            <a:avLst/>
          </a:prstGeom>
          <a:noFill/>
        </p:spPr>
        <p:txBody>
          <a:bodyPr wrap="square">
            <a:spAutoFit/>
          </a:bodyPr>
          <a:lstStyle/>
          <a:p>
            <a:endParaRPr lang="en-GB" sz="2400" b="1" dirty="0">
              <a:solidFill>
                <a:srgbClr val="C00000"/>
              </a:solidFill>
              <a:latin typeface="Montserrat" pitchFamily="2" charset="77"/>
            </a:endParaRPr>
          </a:p>
          <a:p>
            <a:endParaRPr lang="en-GB" sz="2400" b="1" dirty="0">
              <a:solidFill>
                <a:srgbClr val="C00000"/>
              </a:solidFill>
              <a:latin typeface="Montserrat" pitchFamily="2" charset="77"/>
            </a:endParaRPr>
          </a:p>
        </p:txBody>
      </p:sp>
      <p:sp>
        <p:nvSpPr>
          <p:cNvPr id="6" name="TextBox 5">
            <a:extLst>
              <a:ext uri="{FF2B5EF4-FFF2-40B4-BE49-F238E27FC236}">
                <a16:creationId xmlns:a16="http://schemas.microsoft.com/office/drawing/2014/main" id="{8A6F6083-43CC-2F0E-9949-4C45290D62C2}"/>
              </a:ext>
            </a:extLst>
          </p:cNvPr>
          <p:cNvSpPr txBox="1"/>
          <p:nvPr/>
        </p:nvSpPr>
        <p:spPr>
          <a:xfrm>
            <a:off x="258852" y="3748898"/>
            <a:ext cx="6098582" cy="1477328"/>
          </a:xfrm>
          <a:prstGeom prst="rect">
            <a:avLst/>
          </a:prstGeom>
          <a:noFill/>
        </p:spPr>
        <p:txBody>
          <a:bodyPr wrap="square">
            <a:spAutoFit/>
          </a:bodyPr>
          <a:lstStyle/>
          <a:p>
            <a:pPr marL="285750" indent="-285750">
              <a:buFontTx/>
              <a:buChar char="-"/>
            </a:pPr>
            <a:r>
              <a:rPr lang="en-GB" sz="1800" b="1" dirty="0">
                <a:solidFill>
                  <a:schemeClr val="tx1"/>
                </a:solidFill>
                <a:latin typeface="Montserrat" pitchFamily="2" charset="77"/>
              </a:rPr>
              <a:t>Climate crises</a:t>
            </a:r>
          </a:p>
          <a:p>
            <a:pPr marL="285750" indent="-285750">
              <a:buFontTx/>
              <a:buChar char="-"/>
            </a:pPr>
            <a:r>
              <a:rPr lang="en-GB" sz="1800" b="1" dirty="0">
                <a:solidFill>
                  <a:schemeClr val="tx1"/>
                </a:solidFill>
                <a:latin typeface="Montserrat" pitchFamily="2" charset="77"/>
              </a:rPr>
              <a:t>Injustice</a:t>
            </a:r>
          </a:p>
          <a:p>
            <a:pPr marL="285750" indent="-285750">
              <a:buFontTx/>
              <a:buChar char="-"/>
            </a:pPr>
            <a:r>
              <a:rPr lang="en-GB" sz="1800" b="1" dirty="0">
                <a:solidFill>
                  <a:schemeClr val="tx1"/>
                </a:solidFill>
                <a:latin typeface="Montserrat" pitchFamily="2" charset="77"/>
              </a:rPr>
              <a:t>Inequalities</a:t>
            </a:r>
          </a:p>
          <a:p>
            <a:endParaRPr lang="en-GB" sz="1800" b="1" dirty="0">
              <a:solidFill>
                <a:srgbClr val="C00000"/>
              </a:solidFill>
              <a:latin typeface="Montserrat" pitchFamily="2" charset="77"/>
            </a:endParaRPr>
          </a:p>
          <a:p>
            <a:r>
              <a:rPr lang="en-GB" sz="1800" b="1" dirty="0">
                <a:solidFill>
                  <a:srgbClr val="C00000"/>
                </a:solidFill>
                <a:latin typeface="Montserrat" pitchFamily="2" charset="77"/>
              </a:rPr>
              <a:t> </a:t>
            </a:r>
            <a:r>
              <a:rPr lang="en-GB" sz="1800" b="1" i="0" u="none" strike="noStrike" dirty="0">
                <a:solidFill>
                  <a:srgbClr val="C00000"/>
                </a:solidFill>
                <a:effectLst/>
                <a:latin typeface="Montserrat" pitchFamily="2" charset="77"/>
              </a:rPr>
              <a:t> </a:t>
            </a:r>
            <a:endParaRPr lang="en-GB" sz="1800" b="1" dirty="0">
              <a:solidFill>
                <a:srgbClr val="C00000"/>
              </a:solidFill>
              <a:latin typeface="Montserrat" pitchFamily="2" charset="77"/>
            </a:endParaRPr>
          </a:p>
        </p:txBody>
      </p:sp>
      <p:sp>
        <p:nvSpPr>
          <p:cNvPr id="7" name="TextBox 6">
            <a:extLst>
              <a:ext uri="{FF2B5EF4-FFF2-40B4-BE49-F238E27FC236}">
                <a16:creationId xmlns:a16="http://schemas.microsoft.com/office/drawing/2014/main" id="{594631BC-E4B1-874B-6285-8DB368113300}"/>
              </a:ext>
            </a:extLst>
          </p:cNvPr>
          <p:cNvSpPr txBox="1"/>
          <p:nvPr/>
        </p:nvSpPr>
        <p:spPr>
          <a:xfrm>
            <a:off x="467400" y="2598003"/>
            <a:ext cx="3383147" cy="830997"/>
          </a:xfrm>
          <a:prstGeom prst="rect">
            <a:avLst/>
          </a:prstGeom>
          <a:noFill/>
        </p:spPr>
        <p:txBody>
          <a:bodyPr wrap="square">
            <a:spAutoFit/>
          </a:bodyPr>
          <a:lstStyle/>
          <a:p>
            <a:r>
              <a:rPr lang="en-GB" sz="2400" b="1" i="0" u="none" strike="noStrike" dirty="0">
                <a:solidFill>
                  <a:srgbClr val="C00000"/>
                </a:solidFill>
                <a:effectLst/>
                <a:latin typeface="Montserrat" pitchFamily="2" charset="77"/>
              </a:rPr>
              <a:t>Energy as </a:t>
            </a:r>
          </a:p>
          <a:p>
            <a:r>
              <a:rPr lang="en-GB" sz="2400" b="1" i="0" u="none" strike="sngStrike" dirty="0">
                <a:solidFill>
                  <a:schemeClr val="tx1"/>
                </a:solidFill>
                <a:effectLst/>
                <a:latin typeface="Montserrat" pitchFamily="2" charset="77"/>
              </a:rPr>
              <a:t>Re</a:t>
            </a:r>
            <a:r>
              <a:rPr lang="en-GB" sz="2400" b="1" dirty="0">
                <a:solidFill>
                  <a:srgbClr val="C00000"/>
                </a:solidFill>
                <a:latin typeface="Montserrat" pitchFamily="2" charset="77"/>
              </a:rPr>
              <a:t>s</a:t>
            </a:r>
            <a:r>
              <a:rPr lang="en-GB" sz="2400" b="1" i="0" u="none" strike="noStrike" dirty="0">
                <a:solidFill>
                  <a:srgbClr val="C00000"/>
                </a:solidFill>
                <a:effectLst/>
                <a:latin typeface="Montserrat" pitchFamily="2" charset="77"/>
              </a:rPr>
              <a:t>ource of: </a:t>
            </a:r>
            <a:endParaRPr lang="en-GB" sz="2400" b="1" dirty="0">
              <a:solidFill>
                <a:srgbClr val="C00000"/>
              </a:solidFill>
              <a:latin typeface="Montserrat" pitchFamily="2" charset="77"/>
            </a:endParaRPr>
          </a:p>
        </p:txBody>
      </p:sp>
      <p:sp>
        <p:nvSpPr>
          <p:cNvPr id="8" name="Rounded Rectangle 7">
            <a:extLst>
              <a:ext uri="{FF2B5EF4-FFF2-40B4-BE49-F238E27FC236}">
                <a16:creationId xmlns:a16="http://schemas.microsoft.com/office/drawing/2014/main" id="{F292E05A-895F-2BF2-3B1B-9ADADDAAC3AB}"/>
              </a:ext>
            </a:extLst>
          </p:cNvPr>
          <p:cNvSpPr/>
          <p:nvPr/>
        </p:nvSpPr>
        <p:spPr>
          <a:xfrm>
            <a:off x="3615310" y="1288355"/>
            <a:ext cx="8576690" cy="830996"/>
          </a:xfrm>
          <a:prstGeom prst="roundRect">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A"/>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BFECB25-FBCE-BA41-60B8-6D67F6C7573A}"/>
              </a:ext>
            </a:extLst>
          </p:cNvPr>
          <p:cNvSpPr txBox="1">
            <a:spLocks/>
          </p:cNvSpPr>
          <p:nvPr/>
        </p:nvSpPr>
        <p:spPr>
          <a:xfrm>
            <a:off x="2808970" y="3108158"/>
            <a:ext cx="10515600" cy="1030042"/>
          </a:xfrm>
          <a:prstGeom prst="rect">
            <a:avLst/>
          </a:prstGeom>
          <a:noFill/>
          <a:ln>
            <a:noFill/>
          </a:ln>
        </p:spPr>
        <p:txBody>
          <a:bodyPr spcFirstLastPara="1" wrap="square" lIns="91425" tIns="45700" rIns="91425" bIns="45700" anchor="t" anchorCtr="0">
            <a:normAutofit fontScale="9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Montserrat"/>
              <a:buNone/>
              <a:defRPr sz="40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A" dirty="0"/>
              <a:t>Does </a:t>
            </a:r>
            <a:r>
              <a:rPr lang="en-US" dirty="0">
                <a:solidFill>
                  <a:srgbClr val="C00000"/>
                </a:solidFill>
              </a:rPr>
              <a:t>NET ZERO</a:t>
            </a:r>
            <a:r>
              <a:rPr lang="en-US" dirty="0">
                <a:solidFill>
                  <a:srgbClr val="087A37"/>
                </a:solidFill>
              </a:rPr>
              <a:t> </a:t>
            </a:r>
            <a:r>
              <a:rPr lang="en-US" dirty="0">
                <a:solidFill>
                  <a:schemeClr val="tx1"/>
                </a:solidFill>
              </a:rPr>
              <a:t>= PEACE? </a:t>
            </a:r>
            <a:br>
              <a:rPr lang="en-UA" dirty="0"/>
            </a:br>
            <a:endParaRPr lang="en-UA" dirty="0"/>
          </a:p>
        </p:txBody>
      </p:sp>
    </p:spTree>
    <p:extLst>
      <p:ext uri="{BB962C8B-B14F-4D97-AF65-F5344CB8AC3E}">
        <p14:creationId xmlns:p14="http://schemas.microsoft.com/office/powerpoint/2010/main" val="22071165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33999-EF5C-9612-4480-DFE3DEF4FB2D}"/>
              </a:ext>
            </a:extLst>
          </p:cNvPr>
          <p:cNvSpPr>
            <a:spLocks noGrp="1"/>
          </p:cNvSpPr>
          <p:nvPr>
            <p:ph type="ctrTitle"/>
          </p:nvPr>
        </p:nvSpPr>
        <p:spPr/>
        <p:txBody>
          <a:bodyPr/>
          <a:lstStyle/>
          <a:p>
            <a:endParaRPr lang="en-UA"/>
          </a:p>
        </p:txBody>
      </p:sp>
      <p:sp>
        <p:nvSpPr>
          <p:cNvPr id="3" name="Subtitle 2">
            <a:extLst>
              <a:ext uri="{FF2B5EF4-FFF2-40B4-BE49-F238E27FC236}">
                <a16:creationId xmlns:a16="http://schemas.microsoft.com/office/drawing/2014/main" id="{B9EFACB8-96B8-F98B-B3CA-2675545D4B36}"/>
              </a:ext>
            </a:extLst>
          </p:cNvPr>
          <p:cNvSpPr>
            <a:spLocks noGrp="1"/>
          </p:cNvSpPr>
          <p:nvPr>
            <p:ph type="subTitle" idx="1"/>
          </p:nvPr>
        </p:nvSpPr>
        <p:spPr/>
        <p:txBody>
          <a:bodyPr/>
          <a:lstStyle/>
          <a:p>
            <a:endParaRPr lang="en-UA"/>
          </a:p>
        </p:txBody>
      </p:sp>
      <p:pic>
        <p:nvPicPr>
          <p:cNvPr id="7" name="Picture 6" descr="A model of a building that has been destroyed&#10;&#10;AI-generated content may be incorrect.">
            <a:extLst>
              <a:ext uri="{FF2B5EF4-FFF2-40B4-BE49-F238E27FC236}">
                <a16:creationId xmlns:a16="http://schemas.microsoft.com/office/drawing/2014/main" id="{3801B8FB-5009-48E6-6D86-84CBE09F52D0}"/>
              </a:ext>
            </a:extLst>
          </p:cNvPr>
          <p:cNvPicPr>
            <a:picLocks noChangeAspect="1"/>
          </p:cNvPicPr>
          <p:nvPr/>
        </p:nvPicPr>
        <p:blipFill>
          <a:blip r:embed="rId3"/>
          <a:stretch>
            <a:fillRect/>
          </a:stretch>
        </p:blipFill>
        <p:spPr>
          <a:xfrm>
            <a:off x="340873" y="0"/>
            <a:ext cx="10682287" cy="6981825"/>
          </a:xfrm>
          <a:prstGeom prst="rect">
            <a:avLst/>
          </a:prstGeom>
        </p:spPr>
      </p:pic>
      <p:sp>
        <p:nvSpPr>
          <p:cNvPr id="11" name="TextBox 10">
            <a:extLst>
              <a:ext uri="{FF2B5EF4-FFF2-40B4-BE49-F238E27FC236}">
                <a16:creationId xmlns:a16="http://schemas.microsoft.com/office/drawing/2014/main" id="{00AB300D-D9E9-CBDA-7F7E-440B9F093094}"/>
              </a:ext>
            </a:extLst>
          </p:cNvPr>
          <p:cNvSpPr txBox="1"/>
          <p:nvPr/>
        </p:nvSpPr>
        <p:spPr>
          <a:xfrm>
            <a:off x="7820733" y="1937662"/>
            <a:ext cx="3762375" cy="954107"/>
          </a:xfrm>
          <a:prstGeom prst="rect">
            <a:avLst/>
          </a:prstGeom>
          <a:noFill/>
        </p:spPr>
        <p:txBody>
          <a:bodyPr wrap="square">
            <a:spAutoFit/>
          </a:bodyPr>
          <a:lstStyle/>
          <a:p>
            <a:pPr algn="l"/>
            <a:endParaRPr lang="en-GB" b="0" i="0" u="none" strike="noStrike" dirty="0">
              <a:solidFill>
                <a:srgbClr val="000000"/>
              </a:solidFill>
              <a:effectLst/>
            </a:endParaRPr>
          </a:p>
          <a:p>
            <a:pPr algn="l"/>
            <a:r>
              <a:rPr lang="en-GB" b="0" i="0" u="none" strike="noStrike" dirty="0">
                <a:solidFill>
                  <a:schemeClr val="tx1"/>
                </a:solidFill>
                <a:effectLst/>
                <a:latin typeface="Montserrat" pitchFamily="2" charset="77"/>
              </a:rPr>
              <a:t>Net zero can simultaneously address   </a:t>
            </a:r>
          </a:p>
          <a:p>
            <a:pPr algn="l"/>
            <a:r>
              <a:rPr lang="en-GB" dirty="0">
                <a:solidFill>
                  <a:schemeClr val="tx1"/>
                </a:solidFill>
                <a:latin typeface="Montserrat" pitchFamily="2" charset="77"/>
              </a:rPr>
              <a:t>   </a:t>
            </a:r>
            <a:r>
              <a:rPr lang="en-GB" b="1" i="0" u="none" strike="noStrike" dirty="0">
                <a:solidFill>
                  <a:schemeClr val="tx1"/>
                </a:solidFill>
                <a:effectLst/>
                <a:latin typeface="Montserrat" pitchFamily="2" charset="77"/>
              </a:rPr>
              <a:t>carbon reduction, energy security,       </a:t>
            </a:r>
          </a:p>
          <a:p>
            <a:pPr algn="l"/>
            <a:r>
              <a:rPr lang="en-GB" b="1" dirty="0">
                <a:solidFill>
                  <a:schemeClr val="tx1"/>
                </a:solidFill>
                <a:latin typeface="Montserrat" pitchFamily="2" charset="77"/>
              </a:rPr>
              <a:t>       </a:t>
            </a:r>
            <a:r>
              <a:rPr lang="en-GB" b="0" i="0" u="none" strike="noStrike" dirty="0">
                <a:solidFill>
                  <a:schemeClr val="tx1"/>
                </a:solidFill>
                <a:effectLst/>
                <a:latin typeface="Montserrat" pitchFamily="2" charset="77"/>
              </a:rPr>
              <a:t>and  </a:t>
            </a:r>
            <a:r>
              <a:rPr lang="en-GB" b="1" i="0" u="none" strike="noStrike" dirty="0">
                <a:solidFill>
                  <a:schemeClr val="tx1"/>
                </a:solidFill>
                <a:effectLst/>
                <a:latin typeface="Montserrat" pitchFamily="2" charset="77"/>
              </a:rPr>
              <a:t>justice concerns</a:t>
            </a:r>
          </a:p>
        </p:txBody>
      </p:sp>
      <p:sp>
        <p:nvSpPr>
          <p:cNvPr id="13" name="TextBox 12">
            <a:extLst>
              <a:ext uri="{FF2B5EF4-FFF2-40B4-BE49-F238E27FC236}">
                <a16:creationId xmlns:a16="http://schemas.microsoft.com/office/drawing/2014/main" id="{B65C5EBA-B7A2-27D7-C29D-1DF6E7F6AE16}"/>
              </a:ext>
            </a:extLst>
          </p:cNvPr>
          <p:cNvSpPr txBox="1"/>
          <p:nvPr/>
        </p:nvSpPr>
        <p:spPr>
          <a:xfrm>
            <a:off x="205905" y="387365"/>
            <a:ext cx="3337395" cy="1815882"/>
          </a:xfrm>
          <a:prstGeom prst="rect">
            <a:avLst/>
          </a:prstGeom>
          <a:noFill/>
        </p:spPr>
        <p:txBody>
          <a:bodyPr wrap="square">
            <a:spAutoFit/>
          </a:bodyPr>
          <a:lstStyle/>
          <a:p>
            <a:pPr algn="l">
              <a:buNone/>
            </a:pPr>
            <a:r>
              <a:rPr lang="en-GB" b="1" i="0" u="none" strike="noStrike" dirty="0">
                <a:solidFill>
                  <a:srgbClr val="000000"/>
                </a:solidFill>
                <a:effectLst/>
                <a:latin typeface="Montserrat" pitchFamily="2" charset="77"/>
              </a:rPr>
              <a:t>Net Zero as Peacebuilding Tool</a:t>
            </a:r>
          </a:p>
          <a:p>
            <a:pPr algn="l">
              <a:buNone/>
            </a:pPr>
            <a:endParaRPr lang="en-GB" b="1" i="0" u="none" strike="noStrike" dirty="0">
              <a:solidFill>
                <a:srgbClr val="000000"/>
              </a:solidFill>
              <a:effectLst/>
              <a:latin typeface="Montserrat" pitchFamily="2" charset="77"/>
            </a:endParaRPr>
          </a:p>
          <a:p>
            <a:pPr algn="l">
              <a:buFont typeface="Arial" panose="020B0604020202020204" pitchFamily="34" charset="0"/>
              <a:buChar char="•"/>
            </a:pPr>
            <a:r>
              <a:rPr lang="en-GB" b="0" i="0" u="none" strike="noStrike" dirty="0">
                <a:solidFill>
                  <a:srgbClr val="000000"/>
                </a:solidFill>
                <a:effectLst/>
                <a:latin typeface="Montserrat" pitchFamily="2" charset="77"/>
              </a:rPr>
              <a:t>Disrupting cycles of resource competition</a:t>
            </a:r>
          </a:p>
          <a:p>
            <a:pPr algn="l">
              <a:buFont typeface="Arial" panose="020B0604020202020204" pitchFamily="34" charset="0"/>
              <a:buChar char="•"/>
            </a:pPr>
            <a:r>
              <a:rPr lang="en-GB" b="0" i="0" u="none" strike="noStrike" dirty="0">
                <a:solidFill>
                  <a:srgbClr val="000000"/>
                </a:solidFill>
                <a:effectLst/>
                <a:latin typeface="Montserrat" pitchFamily="2" charset="77"/>
              </a:rPr>
              <a:t>Enabling more equitable distribution of energy benefits</a:t>
            </a:r>
          </a:p>
          <a:p>
            <a:pPr algn="l">
              <a:buFont typeface="Arial" panose="020B0604020202020204" pitchFamily="34" charset="0"/>
              <a:buChar char="•"/>
            </a:pPr>
            <a:r>
              <a:rPr lang="en-GB" b="0" i="0" u="none" strike="noStrike" dirty="0">
                <a:solidFill>
                  <a:srgbClr val="000000"/>
                </a:solidFill>
                <a:effectLst/>
                <a:latin typeface="Montserrat" pitchFamily="2" charset="77"/>
              </a:rPr>
              <a:t>Fostering cooperation across divided communities</a:t>
            </a:r>
          </a:p>
        </p:txBody>
      </p:sp>
      <p:sp>
        <p:nvSpPr>
          <p:cNvPr id="17" name="TextBox 16">
            <a:extLst>
              <a:ext uri="{FF2B5EF4-FFF2-40B4-BE49-F238E27FC236}">
                <a16:creationId xmlns:a16="http://schemas.microsoft.com/office/drawing/2014/main" id="{E9162EB3-E73C-BC12-8E8B-1CCB465FDD72}"/>
              </a:ext>
            </a:extLst>
          </p:cNvPr>
          <p:cNvSpPr txBox="1"/>
          <p:nvPr/>
        </p:nvSpPr>
        <p:spPr>
          <a:xfrm>
            <a:off x="6723274" y="1021387"/>
            <a:ext cx="4859834" cy="738664"/>
          </a:xfrm>
          <a:prstGeom prst="rect">
            <a:avLst/>
          </a:prstGeom>
          <a:noFill/>
        </p:spPr>
        <p:txBody>
          <a:bodyPr wrap="square">
            <a:spAutoFit/>
          </a:bodyPr>
          <a:lstStyle/>
          <a:p>
            <a:r>
              <a:rPr lang="en-GB" b="0" i="0" u="none" strike="noStrike" dirty="0">
                <a:solidFill>
                  <a:srgbClr val="000000"/>
                </a:solidFill>
                <a:effectLst/>
                <a:latin typeface="Montserrat" pitchFamily="2" charset="77"/>
              </a:rPr>
              <a:t>Net zero transitions offer more than  </a:t>
            </a:r>
          </a:p>
          <a:p>
            <a:r>
              <a:rPr lang="en-GB" dirty="0">
                <a:latin typeface="Montserrat" pitchFamily="2" charset="77"/>
              </a:rPr>
              <a:t>    </a:t>
            </a:r>
            <a:r>
              <a:rPr lang="en-GB" b="0" i="0" u="none" strike="noStrike" dirty="0">
                <a:solidFill>
                  <a:srgbClr val="000000"/>
                </a:solidFill>
                <a:effectLst/>
                <a:latin typeface="Montserrat" pitchFamily="2" charset="77"/>
              </a:rPr>
              <a:t>environmental benefits—they provide    </a:t>
            </a:r>
          </a:p>
          <a:p>
            <a:r>
              <a:rPr lang="en-GB" dirty="0">
                <a:latin typeface="Montserrat" pitchFamily="2" charset="77"/>
              </a:rPr>
              <a:t>       </a:t>
            </a:r>
            <a:r>
              <a:rPr lang="en-GB" b="0" i="0" u="none" strike="noStrike" dirty="0">
                <a:solidFill>
                  <a:srgbClr val="000000"/>
                </a:solidFill>
                <a:effectLst/>
                <a:latin typeface="Montserrat" pitchFamily="2" charset="77"/>
              </a:rPr>
              <a:t>frameworks for broader societal </a:t>
            </a:r>
            <a:r>
              <a:rPr lang="en-GB" b="1" i="0" u="none" strike="noStrike" dirty="0">
                <a:solidFill>
                  <a:srgbClr val="000000"/>
                </a:solidFill>
                <a:effectLst/>
                <a:latin typeface="Montserrat" pitchFamily="2" charset="77"/>
              </a:rPr>
              <a:t>resilience</a:t>
            </a:r>
          </a:p>
        </p:txBody>
      </p:sp>
      <p:sp>
        <p:nvSpPr>
          <p:cNvPr id="19" name="TextBox 18">
            <a:extLst>
              <a:ext uri="{FF2B5EF4-FFF2-40B4-BE49-F238E27FC236}">
                <a16:creationId xmlns:a16="http://schemas.microsoft.com/office/drawing/2014/main" id="{FF19B9A9-9B9A-893C-D475-D63F6F2F42BF}"/>
              </a:ext>
            </a:extLst>
          </p:cNvPr>
          <p:cNvSpPr txBox="1"/>
          <p:nvPr/>
        </p:nvSpPr>
        <p:spPr>
          <a:xfrm>
            <a:off x="8533281" y="3301287"/>
            <a:ext cx="3549849" cy="1384995"/>
          </a:xfrm>
          <a:prstGeom prst="rect">
            <a:avLst/>
          </a:prstGeom>
          <a:noFill/>
        </p:spPr>
        <p:txBody>
          <a:bodyPr wrap="square">
            <a:spAutoFit/>
          </a:bodyPr>
          <a:lstStyle/>
          <a:p>
            <a:pPr algn="l"/>
            <a:r>
              <a:rPr lang="en-GB" b="1" i="0" u="none" strike="noStrike" dirty="0">
                <a:solidFill>
                  <a:srgbClr val="000000"/>
                </a:solidFill>
                <a:effectLst/>
                <a:latin typeface="Montserrat" pitchFamily="2" charset="77"/>
              </a:rPr>
              <a:t>Post-conflict recovery </a:t>
            </a:r>
            <a:r>
              <a:rPr lang="en-GB" b="0" i="0" u="none" strike="noStrike" dirty="0">
                <a:solidFill>
                  <a:srgbClr val="000000"/>
                </a:solidFill>
                <a:effectLst/>
                <a:latin typeface="Montserrat" pitchFamily="2" charset="77"/>
              </a:rPr>
              <a:t>&amp;  </a:t>
            </a:r>
          </a:p>
          <a:p>
            <a:pPr algn="l"/>
            <a:r>
              <a:rPr lang="en-GB" dirty="0">
                <a:latin typeface="Montserrat" pitchFamily="2" charset="77"/>
              </a:rPr>
              <a:t>    </a:t>
            </a:r>
            <a:r>
              <a:rPr lang="en-GB" b="0" i="0" u="none" strike="noStrike" dirty="0">
                <a:solidFill>
                  <a:srgbClr val="000000"/>
                </a:solidFill>
                <a:effectLst/>
                <a:latin typeface="Montserrat" pitchFamily="2" charset="77"/>
              </a:rPr>
              <a:t>environmental restoration</a:t>
            </a:r>
          </a:p>
          <a:p>
            <a:pPr algn="l"/>
            <a:r>
              <a:rPr lang="en-GB" b="0" i="0" u="none" strike="noStrike" dirty="0">
                <a:solidFill>
                  <a:srgbClr val="000000"/>
                </a:solidFill>
                <a:effectLst/>
                <a:latin typeface="Montserrat" pitchFamily="2" charset="77"/>
              </a:rPr>
              <a:t>    - </a:t>
            </a:r>
            <a:r>
              <a:rPr lang="en-GB" b="1" dirty="0">
                <a:latin typeface="Montserrat" pitchFamily="2" charset="77"/>
              </a:rPr>
              <a:t>J</a:t>
            </a:r>
            <a:r>
              <a:rPr lang="en-GB" b="1" i="0" u="none" strike="noStrike" dirty="0">
                <a:solidFill>
                  <a:srgbClr val="000000"/>
                </a:solidFill>
                <a:effectLst/>
                <a:latin typeface="Montserrat" pitchFamily="2" charset="77"/>
              </a:rPr>
              <a:t>ust transition </a:t>
            </a:r>
            <a:r>
              <a:rPr lang="en-GB" b="0" i="0" u="none" strike="noStrike" dirty="0">
                <a:solidFill>
                  <a:srgbClr val="000000"/>
                </a:solidFill>
                <a:effectLst/>
                <a:latin typeface="Montserrat" pitchFamily="2" charset="77"/>
              </a:rPr>
              <a:t>initiatives in </a:t>
            </a:r>
          </a:p>
          <a:p>
            <a:pPr algn="l"/>
            <a:r>
              <a:rPr lang="en-GB" dirty="0">
                <a:latin typeface="Montserrat" pitchFamily="2" charset="77"/>
              </a:rPr>
              <a:t>         </a:t>
            </a:r>
            <a:r>
              <a:rPr lang="en-GB" b="0" i="0" u="none" strike="noStrike" dirty="0">
                <a:solidFill>
                  <a:srgbClr val="000000"/>
                </a:solidFill>
                <a:effectLst/>
                <a:latin typeface="Montserrat" pitchFamily="2" charset="77"/>
              </a:rPr>
              <a:t>post-industrial communities</a:t>
            </a:r>
          </a:p>
          <a:p>
            <a:pPr algn="l"/>
            <a:r>
              <a:rPr lang="en-GB" dirty="0">
                <a:latin typeface="Montserrat" pitchFamily="2" charset="77"/>
              </a:rPr>
              <a:t>           - R</a:t>
            </a:r>
            <a:r>
              <a:rPr lang="en-GB" b="0" i="0" u="none" strike="noStrike" dirty="0">
                <a:solidFill>
                  <a:srgbClr val="000000"/>
                </a:solidFill>
                <a:effectLst/>
                <a:latin typeface="Montserrat" pitchFamily="2" charset="77"/>
              </a:rPr>
              <a:t>esource competition   </a:t>
            </a:r>
          </a:p>
          <a:p>
            <a:pPr algn="l"/>
            <a:r>
              <a:rPr lang="en-GB" dirty="0">
                <a:latin typeface="Montserrat" pitchFamily="2" charset="77"/>
              </a:rPr>
              <a:t>              </a:t>
            </a:r>
            <a:r>
              <a:rPr lang="en-GB" b="0" i="0" u="none" strike="noStrike" dirty="0">
                <a:solidFill>
                  <a:srgbClr val="000000"/>
                </a:solidFill>
                <a:effectLst/>
                <a:latin typeface="Montserrat" pitchFamily="2" charset="77"/>
              </a:rPr>
              <a:t>transformed into </a:t>
            </a:r>
            <a:r>
              <a:rPr lang="en-GB" i="0" u="none" strike="noStrike" dirty="0">
                <a:solidFill>
                  <a:srgbClr val="000000"/>
                </a:solidFill>
                <a:effectLst/>
                <a:latin typeface="Montserrat" pitchFamily="2" charset="77"/>
              </a:rPr>
              <a:t>cooperation</a:t>
            </a:r>
          </a:p>
        </p:txBody>
      </p:sp>
      <p:sp>
        <p:nvSpPr>
          <p:cNvPr id="21" name="TextBox 20">
            <a:extLst>
              <a:ext uri="{FF2B5EF4-FFF2-40B4-BE49-F238E27FC236}">
                <a16:creationId xmlns:a16="http://schemas.microsoft.com/office/drawing/2014/main" id="{C78F5583-2C17-9CAF-46A8-F280E4F07F6F}"/>
              </a:ext>
            </a:extLst>
          </p:cNvPr>
          <p:cNvSpPr txBox="1"/>
          <p:nvPr/>
        </p:nvSpPr>
        <p:spPr>
          <a:xfrm>
            <a:off x="205905" y="2541107"/>
            <a:ext cx="2022945" cy="3539430"/>
          </a:xfrm>
          <a:prstGeom prst="rect">
            <a:avLst/>
          </a:prstGeom>
          <a:noFill/>
        </p:spPr>
        <p:txBody>
          <a:bodyPr wrap="square">
            <a:spAutoFit/>
          </a:bodyPr>
          <a:lstStyle/>
          <a:p>
            <a:pPr algn="l">
              <a:buNone/>
            </a:pPr>
            <a:r>
              <a:rPr lang="en-GB" b="1" i="0" u="none" strike="noStrike" dirty="0">
                <a:solidFill>
                  <a:srgbClr val="000000"/>
                </a:solidFill>
                <a:effectLst/>
                <a:latin typeface="Montserrat" pitchFamily="2" charset="77"/>
              </a:rPr>
              <a:t>From Technical Solutions to Social Transformation</a:t>
            </a:r>
          </a:p>
          <a:p>
            <a:pPr algn="l"/>
            <a:endParaRPr lang="en-GB" dirty="0">
              <a:latin typeface="Montserrat" pitchFamily="2" charset="77"/>
            </a:endParaRPr>
          </a:p>
          <a:p>
            <a:pPr algn="l"/>
            <a:r>
              <a:rPr lang="en-GB" b="0" i="0" u="none" strike="noStrike" dirty="0">
                <a:solidFill>
                  <a:srgbClr val="000000"/>
                </a:solidFill>
                <a:effectLst/>
                <a:latin typeface="Montserrat" pitchFamily="2" charset="77"/>
              </a:rPr>
              <a:t>Moving beyond technocratic approaches to carbon reduction</a:t>
            </a:r>
          </a:p>
          <a:p>
            <a:pPr algn="l"/>
            <a:endParaRPr lang="en-GB" b="0" i="0" u="none" strike="noStrike" dirty="0">
              <a:solidFill>
                <a:srgbClr val="000000"/>
              </a:solidFill>
              <a:effectLst/>
              <a:latin typeface="Montserrat" pitchFamily="2" charset="77"/>
            </a:endParaRPr>
          </a:p>
          <a:p>
            <a:pPr algn="l"/>
            <a:r>
              <a:rPr lang="en-GB" b="0" i="0" u="none" strike="noStrike" dirty="0">
                <a:solidFill>
                  <a:srgbClr val="000000"/>
                </a:solidFill>
                <a:effectLst/>
                <a:latin typeface="Montserrat" pitchFamily="2" charset="77"/>
              </a:rPr>
              <a:t>Recognizing </a:t>
            </a:r>
            <a:r>
              <a:rPr lang="en-GB" i="0" u="none" strike="noStrike" dirty="0">
                <a:solidFill>
                  <a:srgbClr val="000000"/>
                </a:solidFill>
                <a:effectLst/>
                <a:latin typeface="Montserrat" pitchFamily="2" charset="77"/>
              </a:rPr>
              <a:t>interdependencies</a:t>
            </a:r>
            <a:r>
              <a:rPr lang="en-GB" b="1" i="0" u="none" strike="noStrike" dirty="0">
                <a:solidFill>
                  <a:srgbClr val="000000"/>
                </a:solidFill>
                <a:effectLst/>
                <a:latin typeface="Montserrat" pitchFamily="2" charset="77"/>
              </a:rPr>
              <a:t> </a:t>
            </a:r>
            <a:r>
              <a:rPr lang="en-GB" b="0" i="0" u="none" strike="noStrike" dirty="0">
                <a:solidFill>
                  <a:srgbClr val="000000"/>
                </a:solidFill>
                <a:effectLst/>
                <a:latin typeface="Montserrat" pitchFamily="2" charset="77"/>
              </a:rPr>
              <a:t>between </a:t>
            </a:r>
            <a:r>
              <a:rPr lang="en-GB" b="1" i="0" u="none" strike="noStrike" dirty="0">
                <a:solidFill>
                  <a:srgbClr val="C00000"/>
                </a:solidFill>
                <a:effectLst/>
                <a:latin typeface="Montserrat" pitchFamily="2" charset="77"/>
              </a:rPr>
              <a:t>sustainability, security, </a:t>
            </a:r>
            <a:r>
              <a:rPr lang="en-GB" i="0" u="none" strike="noStrike" dirty="0">
                <a:solidFill>
                  <a:schemeClr val="tx1"/>
                </a:solidFill>
                <a:effectLst/>
                <a:latin typeface="Montserrat" pitchFamily="2" charset="77"/>
              </a:rPr>
              <a:t>&amp;</a:t>
            </a:r>
          </a:p>
          <a:p>
            <a:pPr algn="l"/>
            <a:r>
              <a:rPr lang="en-GB" b="1" i="0" u="none" strike="noStrike" dirty="0">
                <a:solidFill>
                  <a:srgbClr val="C00000"/>
                </a:solidFill>
                <a:effectLst/>
                <a:latin typeface="Montserrat" pitchFamily="2" charset="77"/>
              </a:rPr>
              <a:t>peace</a:t>
            </a:r>
          </a:p>
          <a:p>
            <a:pPr algn="l"/>
            <a:endParaRPr lang="en-GB" b="0" i="0" u="none" strike="noStrike" dirty="0">
              <a:solidFill>
                <a:srgbClr val="000000"/>
              </a:solidFill>
              <a:effectLst/>
              <a:latin typeface="Montserrat" pitchFamily="2" charset="77"/>
            </a:endParaRPr>
          </a:p>
        </p:txBody>
      </p:sp>
      <p:sp>
        <p:nvSpPr>
          <p:cNvPr id="23" name="TextBox 22">
            <a:extLst>
              <a:ext uri="{FF2B5EF4-FFF2-40B4-BE49-F238E27FC236}">
                <a16:creationId xmlns:a16="http://schemas.microsoft.com/office/drawing/2014/main" id="{70FD482E-A4BE-8413-6892-194352946747}"/>
              </a:ext>
            </a:extLst>
          </p:cNvPr>
          <p:cNvSpPr txBox="1"/>
          <p:nvPr/>
        </p:nvSpPr>
        <p:spPr>
          <a:xfrm>
            <a:off x="921469" y="6472389"/>
            <a:ext cx="10497294" cy="523220"/>
          </a:xfrm>
          <a:prstGeom prst="rect">
            <a:avLst/>
          </a:prstGeom>
          <a:noFill/>
        </p:spPr>
        <p:txBody>
          <a:bodyPr wrap="square">
            <a:spAutoFit/>
          </a:bodyPr>
          <a:lstStyle/>
          <a:p>
            <a:pPr algn="ctr"/>
            <a:r>
              <a:rPr lang="en-GB" b="1" i="0" u="none" strike="noStrike" dirty="0">
                <a:solidFill>
                  <a:srgbClr val="000000"/>
                </a:solidFill>
                <a:effectLst/>
                <a:latin typeface="Montserrat" pitchFamily="2" charset="77"/>
              </a:rPr>
              <a:t>Net </a:t>
            </a:r>
            <a:r>
              <a:rPr lang="en-GB" b="1" i="0" u="none" strike="noStrike">
                <a:solidFill>
                  <a:srgbClr val="000000"/>
                </a:solidFill>
                <a:effectLst/>
                <a:latin typeface="Montserrat" pitchFamily="2" charset="77"/>
              </a:rPr>
              <a:t>Zero Framework address </a:t>
            </a:r>
            <a:r>
              <a:rPr lang="en-GB" b="1" i="0" u="none" strike="noStrike" dirty="0">
                <a:solidFill>
                  <a:srgbClr val="000000"/>
                </a:solidFill>
                <a:effectLst/>
                <a:latin typeface="Montserrat" pitchFamily="2" charset="77"/>
              </a:rPr>
              <a:t>climate impacts and build more secure and resilient societies</a:t>
            </a:r>
          </a:p>
          <a:p>
            <a:pPr algn="ctr"/>
            <a:endParaRPr lang="en-GB" b="0" i="0" u="none" strike="noStrike" dirty="0">
              <a:solidFill>
                <a:srgbClr val="000000"/>
              </a:solidFill>
              <a:effectLst/>
              <a:latin typeface="Montserrat" pitchFamily="2" charset="77"/>
            </a:endParaRPr>
          </a:p>
        </p:txBody>
      </p:sp>
      <p:sp>
        <p:nvSpPr>
          <p:cNvPr id="25" name="TextBox 24">
            <a:extLst>
              <a:ext uri="{FF2B5EF4-FFF2-40B4-BE49-F238E27FC236}">
                <a16:creationId xmlns:a16="http://schemas.microsoft.com/office/drawing/2014/main" id="{2A2EA9B8-352D-A245-6331-C76D5DCDECD1}"/>
              </a:ext>
            </a:extLst>
          </p:cNvPr>
          <p:cNvSpPr txBox="1"/>
          <p:nvPr/>
        </p:nvSpPr>
        <p:spPr>
          <a:xfrm>
            <a:off x="6723274" y="417332"/>
            <a:ext cx="6100010" cy="307777"/>
          </a:xfrm>
          <a:prstGeom prst="rect">
            <a:avLst/>
          </a:prstGeom>
          <a:noFill/>
        </p:spPr>
        <p:txBody>
          <a:bodyPr wrap="square">
            <a:spAutoFit/>
          </a:bodyPr>
          <a:lstStyle/>
          <a:p>
            <a:endParaRPr lang="en-UA" b="1" dirty="0">
              <a:solidFill>
                <a:srgbClr val="C00000"/>
              </a:solidFill>
              <a:latin typeface="Montserrat" pitchFamily="2" charset="77"/>
            </a:endParaRPr>
          </a:p>
        </p:txBody>
      </p:sp>
    </p:spTree>
    <p:extLst>
      <p:ext uri="{BB962C8B-B14F-4D97-AF65-F5344CB8AC3E}">
        <p14:creationId xmlns:p14="http://schemas.microsoft.com/office/powerpoint/2010/main" val="24735325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B99134CA-5A95-C836-08D4-A06CD457A8DA}"/>
              </a:ext>
            </a:extLst>
          </p:cNvPr>
          <p:cNvPicPr>
            <a:picLocks noChangeAspect="1"/>
          </p:cNvPicPr>
          <p:nvPr/>
        </p:nvPicPr>
        <p:blipFill>
          <a:blip r:embed="rId2"/>
          <a:stretch>
            <a:fillRect/>
          </a:stretch>
        </p:blipFill>
        <p:spPr>
          <a:xfrm>
            <a:off x="1" y="483941"/>
            <a:ext cx="7817252" cy="6007409"/>
          </a:xfrm>
          <a:prstGeom prst="rect">
            <a:avLst/>
          </a:prstGeom>
        </p:spPr>
      </p:pic>
      <p:pic>
        <p:nvPicPr>
          <p:cNvPr id="2" name="Рисунок 1">
            <a:extLst>
              <a:ext uri="{FF2B5EF4-FFF2-40B4-BE49-F238E27FC236}">
                <a16:creationId xmlns:a16="http://schemas.microsoft.com/office/drawing/2014/main" id="{733B7043-18FF-735D-AD6E-7EF10834D41C}"/>
              </a:ext>
            </a:extLst>
          </p:cNvPr>
          <p:cNvPicPr>
            <a:picLocks noChangeAspect="1"/>
          </p:cNvPicPr>
          <p:nvPr/>
        </p:nvPicPr>
        <p:blipFill>
          <a:blip r:embed="rId3"/>
          <a:stretch>
            <a:fillRect/>
          </a:stretch>
        </p:blipFill>
        <p:spPr>
          <a:xfrm>
            <a:off x="6521587" y="953249"/>
            <a:ext cx="5584149" cy="4620847"/>
          </a:xfrm>
          <a:prstGeom prst="rect">
            <a:avLst/>
          </a:prstGeom>
        </p:spPr>
      </p:pic>
      <p:sp>
        <p:nvSpPr>
          <p:cNvPr id="4" name="Прямокутник: округлені кути 3">
            <a:extLst>
              <a:ext uri="{FF2B5EF4-FFF2-40B4-BE49-F238E27FC236}">
                <a16:creationId xmlns:a16="http://schemas.microsoft.com/office/drawing/2014/main" id="{B2AAA065-53F8-81A2-D6A2-E4862595FEB9}"/>
              </a:ext>
            </a:extLst>
          </p:cNvPr>
          <p:cNvSpPr/>
          <p:nvPr/>
        </p:nvSpPr>
        <p:spPr bwMode="auto">
          <a:xfrm>
            <a:off x="6521587" y="4485117"/>
            <a:ext cx="5143032" cy="1248139"/>
          </a:xfrm>
          <a:prstGeom prst="round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sz="2400"/>
          </a:p>
        </p:txBody>
      </p:sp>
    </p:spTree>
    <p:extLst>
      <p:ext uri="{BB962C8B-B14F-4D97-AF65-F5344CB8AC3E}">
        <p14:creationId xmlns:p14="http://schemas.microsoft.com/office/powerpoint/2010/main" val="403748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1A32813-435A-C950-2DBE-D3A818739A0D}"/>
              </a:ext>
            </a:extLst>
          </p:cNvPr>
          <p:cNvSpPr txBox="1">
            <a:spLocks/>
          </p:cNvSpPr>
          <p:nvPr/>
        </p:nvSpPr>
        <p:spPr>
          <a:xfrm>
            <a:off x="2146422" y="2154313"/>
            <a:ext cx="5083278" cy="238760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800"/>
              <a:buFont typeface="Montserrat"/>
              <a:buNone/>
              <a:defRPr sz="4000" b="1" i="0" u="none" strike="noStrike" cap="none">
                <a:solidFill>
                  <a:schemeClr val="dk1"/>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GB" dirty="0">
                <a:solidFill>
                  <a:srgbClr val="C00000"/>
                </a:solidFill>
                <a:latin typeface="Hind" panose="020B0604020202020204" pitchFamily="34" charset="0"/>
              </a:rPr>
              <a:t>CHALLENGES? </a:t>
            </a:r>
            <a:endParaRPr lang="en-UA" dirty="0">
              <a:solidFill>
                <a:srgbClr val="C00000"/>
              </a:solidFill>
            </a:endParaRPr>
          </a:p>
        </p:txBody>
      </p:sp>
      <p:pic>
        <p:nvPicPr>
          <p:cNvPr id="5124" name="Picture 4" descr="Trump Wants to Pick Off Nevada. But Biden Is Holding a Lead, Our Poll  Shows. - The New York Times">
            <a:extLst>
              <a:ext uri="{FF2B5EF4-FFF2-40B4-BE49-F238E27FC236}">
                <a16:creationId xmlns:a16="http://schemas.microsoft.com/office/drawing/2014/main" id="{01F708E2-44A2-9129-9ACC-9FC1365254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4028" y="2707088"/>
            <a:ext cx="3810000" cy="415091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7CB0A6E-8A15-E8D5-158F-AE43CE98B052}"/>
              </a:ext>
            </a:extLst>
          </p:cNvPr>
          <p:cNvSpPr txBox="1"/>
          <p:nvPr/>
        </p:nvSpPr>
        <p:spPr>
          <a:xfrm>
            <a:off x="374945" y="4541913"/>
            <a:ext cx="7127470" cy="2031325"/>
          </a:xfrm>
          <a:prstGeom prst="rect">
            <a:avLst/>
          </a:prstGeom>
          <a:noFill/>
        </p:spPr>
        <p:txBody>
          <a:bodyPr wrap="square">
            <a:spAutoFit/>
          </a:bodyPr>
          <a:lstStyle/>
          <a:p>
            <a:pPr algn="l">
              <a:buNone/>
            </a:pPr>
            <a:r>
              <a:rPr lang="en-GB" sz="1800" b="1" i="0" dirty="0">
                <a:effectLst/>
                <a:latin typeface="Montserrat" pitchFamily="2" charset="77"/>
              </a:rPr>
              <a:t>The US democracy score has declined in recent years, with concerns about democratic norms, polarization, and the rule of law.</a:t>
            </a:r>
          </a:p>
          <a:p>
            <a:pPr algn="l">
              <a:buNone/>
            </a:pPr>
            <a:endParaRPr lang="en-GB" sz="1800" b="1" i="0" dirty="0">
              <a:effectLst/>
              <a:latin typeface="Montserrat" pitchFamily="2" charset="77"/>
            </a:endParaRPr>
          </a:p>
          <a:p>
            <a:pPr algn="l"/>
            <a:r>
              <a:rPr lang="en-GB" sz="1800" b="1" i="0" dirty="0">
                <a:effectLst/>
                <a:latin typeface="Montserrat" pitchFamily="2" charset="77"/>
              </a:rPr>
              <a:t>Trump Factor:</a:t>
            </a:r>
            <a:r>
              <a:rPr lang="en-GB" sz="1800" dirty="0">
                <a:latin typeface="Montserrat" pitchFamily="2" charset="77"/>
              </a:rPr>
              <a:t> </a:t>
            </a:r>
            <a:r>
              <a:rPr lang="en-GB" sz="1800" b="0" i="0" dirty="0">
                <a:effectLst/>
                <a:latin typeface="Montserrat" pitchFamily="2" charset="77"/>
              </a:rPr>
              <a:t>Trump’s policies </a:t>
            </a:r>
            <a:r>
              <a:rPr lang="en-GB" sz="1800" b="0" i="0" dirty="0" err="1">
                <a:effectLst/>
                <a:latin typeface="Montserrat" pitchFamily="2" charset="77"/>
              </a:rPr>
              <a:t>favor</a:t>
            </a:r>
            <a:r>
              <a:rPr lang="en-GB" sz="1800" b="0" i="0" dirty="0">
                <a:effectLst/>
                <a:latin typeface="Montserrat" pitchFamily="2" charset="77"/>
              </a:rPr>
              <a:t> fossil fuel expansion and deregulation, aligning with interests that often resist democratic reforms and climate action.</a:t>
            </a:r>
          </a:p>
        </p:txBody>
      </p:sp>
    </p:spTree>
    <p:extLst>
      <p:ext uri="{BB962C8B-B14F-4D97-AF65-F5344CB8AC3E}">
        <p14:creationId xmlns:p14="http://schemas.microsoft.com/office/powerpoint/2010/main" val="206768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a:extLst>
              <a:ext uri="{FF2B5EF4-FFF2-40B4-BE49-F238E27FC236}">
                <a16:creationId xmlns:a16="http://schemas.microsoft.com/office/drawing/2014/main" id="{D7D6375B-70CD-8D32-09BB-AC2374E779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32502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A55B1-BA3E-458B-41D5-755A15861B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1715C3-3DAD-FB65-27BD-8F12D3DB6247}"/>
              </a:ext>
            </a:extLst>
          </p:cNvPr>
          <p:cNvSpPr>
            <a:spLocks noGrp="1"/>
          </p:cNvSpPr>
          <p:nvPr>
            <p:ph type="title"/>
          </p:nvPr>
        </p:nvSpPr>
        <p:spPr>
          <a:xfrm>
            <a:off x="502746" y="597512"/>
            <a:ext cx="11186508" cy="757090"/>
          </a:xfrm>
        </p:spPr>
        <p:txBody>
          <a:bodyPr/>
          <a:lstStyle/>
          <a:p>
            <a:r>
              <a:rPr lang="en-UA" dirty="0"/>
              <a:t>Thank you! </a:t>
            </a:r>
            <a:br>
              <a:rPr lang="en-UA" dirty="0"/>
            </a:br>
            <a:r>
              <a:rPr lang="en-UA" dirty="0"/>
              <a:t>A short </a:t>
            </a:r>
            <a:r>
              <a:rPr lang="en-GB" dirty="0"/>
              <a:t>quiz</a:t>
            </a:r>
            <a:r>
              <a:rPr lang="en-UA" dirty="0"/>
              <a:t> as a food for thought:</a:t>
            </a:r>
          </a:p>
        </p:txBody>
      </p:sp>
      <p:sp>
        <p:nvSpPr>
          <p:cNvPr id="3" name="Slide Number Placeholder 2">
            <a:extLst>
              <a:ext uri="{FF2B5EF4-FFF2-40B4-BE49-F238E27FC236}">
                <a16:creationId xmlns:a16="http://schemas.microsoft.com/office/drawing/2014/main" id="{79A18031-1961-617C-B806-94391D639C42}"/>
              </a:ext>
            </a:extLst>
          </p:cNvPr>
          <p:cNvSpPr>
            <a:spLocks noGrp="1"/>
          </p:cNvSpPr>
          <p:nvPr>
            <p:ph type="sldNum" sz="quarter" idx="4"/>
          </p:nvPr>
        </p:nvSpPr>
        <p:spPr/>
        <p:txBody>
          <a:bodyPr/>
          <a:lstStyle/>
          <a:p>
            <a:fld id="{3E838284-FC4B-42B0-A732-7A9B1E055F83}" type="slidenum">
              <a:rPr lang="de-DE" smtClean="0"/>
              <a:pPr/>
              <a:t>45</a:t>
            </a:fld>
            <a:endParaRPr lang="de-DE"/>
          </a:p>
        </p:txBody>
      </p:sp>
      <p:pic>
        <p:nvPicPr>
          <p:cNvPr id="5" name="Picture 4" descr="A qr code with black squares&#10;&#10;Description automatically generated">
            <a:extLst>
              <a:ext uri="{FF2B5EF4-FFF2-40B4-BE49-F238E27FC236}">
                <a16:creationId xmlns:a16="http://schemas.microsoft.com/office/drawing/2014/main" id="{8032B70C-95C8-DD4A-79A4-7BE7B62F24CC}"/>
              </a:ext>
            </a:extLst>
          </p:cNvPr>
          <p:cNvPicPr>
            <a:picLocks noChangeAspect="1"/>
          </p:cNvPicPr>
          <p:nvPr/>
        </p:nvPicPr>
        <p:blipFill>
          <a:blip r:embed="rId2"/>
          <a:stretch>
            <a:fillRect/>
          </a:stretch>
        </p:blipFill>
        <p:spPr>
          <a:xfrm>
            <a:off x="4193287" y="2027154"/>
            <a:ext cx="4250267" cy="4233334"/>
          </a:xfrm>
          <a:prstGeom prst="rect">
            <a:avLst/>
          </a:prstGeom>
        </p:spPr>
      </p:pic>
      <p:sp>
        <p:nvSpPr>
          <p:cNvPr id="6" name="TextBox 5">
            <a:extLst>
              <a:ext uri="{FF2B5EF4-FFF2-40B4-BE49-F238E27FC236}">
                <a16:creationId xmlns:a16="http://schemas.microsoft.com/office/drawing/2014/main" id="{9D4F3BE0-59A4-4DA1-3EE9-1BEFE04EA144}"/>
              </a:ext>
            </a:extLst>
          </p:cNvPr>
          <p:cNvSpPr txBox="1"/>
          <p:nvPr/>
        </p:nvSpPr>
        <p:spPr>
          <a:xfrm>
            <a:off x="7913450" y="6356350"/>
            <a:ext cx="6099242" cy="307777"/>
          </a:xfrm>
          <a:prstGeom prst="rect">
            <a:avLst/>
          </a:prstGeom>
          <a:noFill/>
        </p:spPr>
        <p:txBody>
          <a:bodyPr wrap="square">
            <a:spAutoFit/>
          </a:bodyPr>
          <a:lstStyle/>
          <a:p>
            <a:r>
              <a:rPr lang="en-GB" b="0" i="0" u="none" strike="noStrike" dirty="0">
                <a:solidFill>
                  <a:srgbClr val="2B2C30"/>
                </a:solidFill>
                <a:effectLst/>
                <a:latin typeface="Graphik Web"/>
              </a:rPr>
              <a:t>I can see the climate changing, and so can you</a:t>
            </a:r>
            <a:endParaRPr lang="en-UA" dirty="0"/>
          </a:p>
        </p:txBody>
      </p:sp>
    </p:spTree>
    <p:extLst>
      <p:ext uri="{BB962C8B-B14F-4D97-AF65-F5344CB8AC3E}">
        <p14:creationId xmlns:p14="http://schemas.microsoft.com/office/powerpoint/2010/main" val="40743819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0">
          <a:extLst>
            <a:ext uri="{FF2B5EF4-FFF2-40B4-BE49-F238E27FC236}">
              <a16:creationId xmlns:a16="http://schemas.microsoft.com/office/drawing/2014/main" id="{9273FF67-FDD0-1400-BBF3-7AA52584FA1E}"/>
            </a:ext>
          </a:extLst>
        </p:cNvPr>
        <p:cNvGrpSpPr/>
        <p:nvPr/>
      </p:nvGrpSpPr>
      <p:grpSpPr>
        <a:xfrm>
          <a:off x="0" y="0"/>
          <a:ext cx="0" cy="0"/>
          <a:chOff x="0" y="0"/>
          <a:chExt cx="0" cy="0"/>
        </a:xfrm>
      </p:grpSpPr>
      <p:sp>
        <p:nvSpPr>
          <p:cNvPr id="31" name="Google Shape;31;p18">
            <a:extLst>
              <a:ext uri="{FF2B5EF4-FFF2-40B4-BE49-F238E27FC236}">
                <a16:creationId xmlns:a16="http://schemas.microsoft.com/office/drawing/2014/main" id="{993D8E8B-03E9-4567-71E2-71155AA5DAFA}"/>
              </a:ext>
            </a:extLst>
          </p:cNvPr>
          <p:cNvSpPr txBox="1">
            <a:spLocks noGrp="1"/>
          </p:cNvSpPr>
          <p:nvPr>
            <p:ph type="ctrTitle"/>
          </p:nvPr>
        </p:nvSpPr>
        <p:spPr>
          <a:xfrm>
            <a:off x="2760032" y="946852"/>
            <a:ext cx="9431968" cy="5774623"/>
          </a:xfrm>
          <a:prstGeom prst="rect">
            <a:avLst/>
          </a:prstGeom>
          <a:noFill/>
          <a:ln>
            <a:noFill/>
          </a:ln>
        </p:spPr>
        <p:txBody>
          <a:bodyPr spcFirstLastPara="1" wrap="square" lIns="91425" tIns="45700" rIns="91425" bIns="45700" anchor="b" anchorCtr="0">
            <a:normAutofit fontScale="90000"/>
          </a:bodyPr>
          <a:lstStyle/>
          <a:p>
            <a:pPr>
              <a:buSzPct val="370370"/>
            </a:pPr>
            <a:br>
              <a:rPr lang="en-GB" sz="1800" b="0" dirty="0">
                <a:solidFill>
                  <a:srgbClr val="000000"/>
                </a:solidFill>
                <a:latin typeface="Montserrat"/>
                <a:ea typeface="Montserrat"/>
                <a:cs typeface="Montserrat"/>
                <a:sym typeface="Montserrat"/>
              </a:rPr>
            </a:br>
            <a:br>
              <a:rPr lang="en-GB" sz="1800" b="0" dirty="0">
                <a:solidFill>
                  <a:srgbClr val="000000"/>
                </a:solidFill>
                <a:latin typeface="Montserrat"/>
                <a:ea typeface="Montserrat"/>
                <a:cs typeface="Montserrat"/>
                <a:sym typeface="Montserrat"/>
              </a:rPr>
            </a:br>
            <a:br>
              <a:rPr lang="en-GB" sz="1800" b="0" dirty="0">
                <a:solidFill>
                  <a:srgbClr val="000000"/>
                </a:solidFill>
                <a:latin typeface="Montserrat"/>
                <a:ea typeface="Montserrat"/>
                <a:cs typeface="Montserrat"/>
                <a:sym typeface="Montserrat"/>
              </a:rPr>
            </a:br>
            <a:br>
              <a:rPr lang="en-GB" sz="1800" b="0" dirty="0">
                <a:solidFill>
                  <a:srgbClr val="000000"/>
                </a:solidFill>
                <a:latin typeface="Montserrat"/>
                <a:ea typeface="Montserrat"/>
                <a:cs typeface="Montserrat"/>
                <a:sym typeface="Montserrat"/>
              </a:rPr>
            </a:br>
            <a:br>
              <a:rPr lang="en-GB" sz="1800" b="0" dirty="0">
                <a:solidFill>
                  <a:srgbClr val="000000"/>
                </a:solidFill>
                <a:latin typeface="Montserrat"/>
                <a:ea typeface="Montserrat"/>
                <a:cs typeface="Montserrat"/>
                <a:sym typeface="Montserrat"/>
              </a:rPr>
            </a:br>
            <a:br>
              <a:rPr lang="en-GB" sz="1800" b="0" dirty="0">
                <a:solidFill>
                  <a:srgbClr val="000000"/>
                </a:solidFill>
                <a:latin typeface="Montserrat"/>
                <a:ea typeface="Montserrat"/>
                <a:cs typeface="Montserrat"/>
                <a:sym typeface="Montserrat"/>
              </a:rPr>
            </a:br>
            <a:br>
              <a:rPr lang="en-GB" sz="1800" b="0" dirty="0">
                <a:solidFill>
                  <a:srgbClr val="000000"/>
                </a:solidFill>
                <a:latin typeface="Montserrat"/>
                <a:ea typeface="Montserrat"/>
                <a:cs typeface="Montserrat"/>
                <a:sym typeface="Montserrat"/>
              </a:rPr>
            </a:br>
            <a:br>
              <a:rPr lang="en-GB" sz="1800" b="0" dirty="0">
                <a:solidFill>
                  <a:srgbClr val="000000"/>
                </a:solidFill>
                <a:latin typeface="Montserrat"/>
                <a:ea typeface="Montserrat"/>
                <a:cs typeface="Montserrat"/>
                <a:sym typeface="Montserrat"/>
              </a:rPr>
            </a:br>
            <a:br>
              <a:rPr lang="en-GB" b="0" i="0" u="none" strike="noStrike" dirty="0">
                <a:solidFill>
                  <a:srgbClr val="29261B"/>
                </a:solidFill>
                <a:latin typeface="Montserrat"/>
                <a:ea typeface="Montserrat"/>
                <a:cs typeface="Montserrat"/>
                <a:sym typeface="Montserrat"/>
              </a:rPr>
            </a:br>
            <a:br>
              <a:rPr lang="en-GB" sz="2700" i="0" u="none" strike="noStrike" dirty="0">
                <a:solidFill>
                  <a:srgbClr val="C00000"/>
                </a:solidFill>
                <a:latin typeface="Montserrat"/>
                <a:ea typeface="Montserrat"/>
                <a:cs typeface="Montserrat"/>
                <a:sym typeface="Montserrat"/>
              </a:rPr>
            </a:br>
            <a:br>
              <a:rPr lang="en-GB" sz="2700" dirty="0">
                <a:solidFill>
                  <a:srgbClr val="C00000"/>
                </a:solidFill>
                <a:latin typeface="Montserrat"/>
                <a:ea typeface="Montserrat"/>
                <a:cs typeface="Montserrat"/>
                <a:sym typeface="Montserrat"/>
              </a:rPr>
            </a:br>
            <a:br>
              <a:rPr lang="en-GB" sz="2700" dirty="0">
                <a:solidFill>
                  <a:srgbClr val="C00000"/>
                </a:solidFill>
                <a:latin typeface="Montserrat"/>
                <a:ea typeface="Montserrat"/>
                <a:cs typeface="Montserrat"/>
                <a:sym typeface="Montserrat"/>
              </a:rPr>
            </a:br>
            <a:br>
              <a:rPr lang="en-GB" sz="2700" dirty="0">
                <a:solidFill>
                  <a:srgbClr val="C00000"/>
                </a:solidFill>
                <a:latin typeface="Montserrat"/>
                <a:ea typeface="Montserrat"/>
                <a:cs typeface="Montserrat"/>
                <a:sym typeface="Montserrat"/>
              </a:rPr>
            </a:br>
            <a:br>
              <a:rPr lang="en-GB" sz="2700" dirty="0">
                <a:solidFill>
                  <a:srgbClr val="C00000"/>
                </a:solidFill>
                <a:latin typeface="Montserrat"/>
                <a:ea typeface="Montserrat"/>
                <a:cs typeface="Montserrat"/>
                <a:sym typeface="Montserrat"/>
              </a:rPr>
            </a:br>
            <a:br>
              <a:rPr lang="en-GB" sz="2700" dirty="0">
                <a:solidFill>
                  <a:srgbClr val="C00000"/>
                </a:solidFill>
                <a:latin typeface="Montserrat"/>
                <a:ea typeface="Montserrat"/>
                <a:cs typeface="Montserrat"/>
                <a:sym typeface="Montserrat"/>
              </a:rPr>
            </a:br>
            <a:br>
              <a:rPr lang="en-GB" sz="2700" dirty="0">
                <a:solidFill>
                  <a:srgbClr val="C00000"/>
                </a:solidFill>
                <a:latin typeface="Montserrat"/>
                <a:ea typeface="Montserrat"/>
                <a:cs typeface="Montserrat"/>
                <a:sym typeface="Montserrat"/>
              </a:rPr>
            </a:br>
            <a:br>
              <a:rPr lang="en-GB" sz="2700" dirty="0">
                <a:solidFill>
                  <a:srgbClr val="C00000"/>
                </a:solidFill>
                <a:latin typeface="Montserrat"/>
                <a:ea typeface="Montserrat"/>
                <a:cs typeface="Montserrat"/>
                <a:sym typeface="Montserrat"/>
              </a:rPr>
            </a:br>
            <a:br>
              <a:rPr lang="en-GB" sz="2700" dirty="0">
                <a:solidFill>
                  <a:srgbClr val="C00000"/>
                </a:solidFill>
                <a:latin typeface="Montserrat"/>
                <a:ea typeface="Montserrat"/>
                <a:cs typeface="Montserrat"/>
                <a:sym typeface="Montserrat"/>
              </a:rPr>
            </a:br>
            <a:br>
              <a:rPr lang="en-GB" sz="2700" dirty="0">
                <a:solidFill>
                  <a:srgbClr val="C00000"/>
                </a:solidFill>
              </a:rPr>
            </a:br>
            <a:br>
              <a:rPr lang="en-GB" sz="2700" dirty="0">
                <a:solidFill>
                  <a:srgbClr val="C00000"/>
                </a:solidFill>
              </a:rPr>
            </a:br>
            <a:br>
              <a:rPr lang="en-GB" sz="2700" dirty="0">
                <a:solidFill>
                  <a:srgbClr val="C00000"/>
                </a:solidFill>
              </a:rPr>
            </a:br>
            <a:r>
              <a:rPr lang="en-GB" sz="5300" dirty="0">
                <a:solidFill>
                  <a:srgbClr val="C00000"/>
                </a:solidFill>
              </a:rPr>
              <a:t>Thank you!</a:t>
            </a:r>
            <a:br>
              <a:rPr lang="en-GB" dirty="0"/>
            </a:br>
            <a:r>
              <a:rPr lang="en-GB" sz="3600" dirty="0">
                <a:solidFill>
                  <a:srgbClr val="C00000"/>
                </a:solidFill>
              </a:rPr>
              <a:t> </a:t>
            </a:r>
            <a:br>
              <a:rPr lang="en-GB" sz="2700" dirty="0">
                <a:solidFill>
                  <a:srgbClr val="C00000"/>
                </a:solidFill>
              </a:rPr>
            </a:br>
            <a:br>
              <a:rPr lang="en-GB" sz="4000" dirty="0">
                <a:solidFill>
                  <a:srgbClr val="C00000"/>
                </a:solidFill>
              </a:rPr>
            </a:br>
            <a:r>
              <a:rPr lang="en-GB" sz="4000" dirty="0">
                <a:solidFill>
                  <a:srgbClr val="C00000"/>
                </a:solidFill>
              </a:rPr>
              <a:t> </a:t>
            </a:r>
            <a:br>
              <a:rPr lang="en-GB" sz="4000" dirty="0">
                <a:solidFill>
                  <a:srgbClr val="C00000"/>
                </a:solidFill>
              </a:rPr>
            </a:br>
            <a:br>
              <a:rPr lang="en-GB" sz="2700" b="1" u="none" strike="noStrike" dirty="0">
                <a:solidFill>
                  <a:srgbClr val="C00000"/>
                </a:solidFill>
                <a:latin typeface="Montserrat"/>
                <a:ea typeface="Montserrat"/>
                <a:cs typeface="Montserrat"/>
                <a:sym typeface="Montserrat"/>
              </a:rPr>
            </a:br>
            <a:br>
              <a:rPr lang="en-GB" sz="3600" dirty="0">
                <a:latin typeface="Montserrat"/>
                <a:ea typeface="Montserrat"/>
                <a:cs typeface="Montserrat"/>
                <a:sym typeface="Montserrat"/>
              </a:rPr>
            </a:br>
            <a:br>
              <a:rPr lang="en-GB" sz="2700" dirty="0">
                <a:latin typeface="Montserrat"/>
                <a:ea typeface="Montserrat"/>
                <a:cs typeface="Montserrat"/>
                <a:sym typeface="Montserrat"/>
              </a:rPr>
            </a:br>
            <a:endParaRPr sz="2700" dirty="0">
              <a:latin typeface="Montserrat"/>
              <a:ea typeface="Montserrat"/>
              <a:cs typeface="Montserrat"/>
              <a:sym typeface="Montserrat"/>
            </a:endParaRPr>
          </a:p>
        </p:txBody>
      </p:sp>
      <p:sp>
        <p:nvSpPr>
          <p:cNvPr id="32" name="Google Shape;32;p18">
            <a:extLst>
              <a:ext uri="{FF2B5EF4-FFF2-40B4-BE49-F238E27FC236}">
                <a16:creationId xmlns:a16="http://schemas.microsoft.com/office/drawing/2014/main" id="{5B732BED-6A04-CF5F-1624-A7AB06FAB4E8}"/>
              </a:ext>
            </a:extLst>
          </p:cNvPr>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46</a:t>
            </a:fld>
            <a:endParaRPr/>
          </a:p>
        </p:txBody>
      </p:sp>
      <p:sp>
        <p:nvSpPr>
          <p:cNvPr id="33" name="Google Shape;33;p18">
            <a:extLst>
              <a:ext uri="{FF2B5EF4-FFF2-40B4-BE49-F238E27FC236}">
                <a16:creationId xmlns:a16="http://schemas.microsoft.com/office/drawing/2014/main" id="{ADD89A85-03C3-B504-0A0D-0F5BC6D1BC76}"/>
              </a:ext>
            </a:extLst>
          </p:cNvPr>
          <p:cNvSpPr/>
          <p:nvPr/>
        </p:nvSpPr>
        <p:spPr>
          <a:xfrm>
            <a:off x="2882268" y="-1345338"/>
            <a:ext cx="9572778" cy="9810773"/>
          </a:xfrm>
          <a:prstGeom prst="arc">
            <a:avLst>
              <a:gd name="adj1" fmla="val 11124286"/>
              <a:gd name="adj2" fmla="val 10120463"/>
            </a:avLst>
          </a:prstGeom>
          <a:noFill/>
          <a:ln w="349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ontserrat"/>
              <a:ea typeface="Montserrat"/>
              <a:cs typeface="Montserrat"/>
              <a:sym typeface="Montserrat"/>
            </a:endParaRPr>
          </a:p>
        </p:txBody>
      </p:sp>
      <p:pic>
        <p:nvPicPr>
          <p:cNvPr id="34" name="Google Shape;34;p18">
            <a:extLst>
              <a:ext uri="{FF2B5EF4-FFF2-40B4-BE49-F238E27FC236}">
                <a16:creationId xmlns:a16="http://schemas.microsoft.com/office/drawing/2014/main" id="{C1276A3A-548F-292B-CA7D-C3400C784B92}"/>
              </a:ext>
            </a:extLst>
          </p:cNvPr>
          <p:cNvPicPr preferRelativeResize="0"/>
          <p:nvPr/>
        </p:nvPicPr>
        <p:blipFill rotWithShape="1">
          <a:blip r:embed="rId3">
            <a:alphaModFix/>
          </a:blip>
          <a:srcRect/>
          <a:stretch/>
        </p:blipFill>
        <p:spPr>
          <a:xfrm>
            <a:off x="534080" y="3429000"/>
            <a:ext cx="1843019" cy="468950"/>
          </a:xfrm>
          <a:prstGeom prst="rect">
            <a:avLst/>
          </a:prstGeom>
          <a:noFill/>
          <a:ln>
            <a:noFill/>
          </a:ln>
        </p:spPr>
      </p:pic>
      <p:pic>
        <p:nvPicPr>
          <p:cNvPr id="35" name="Google Shape;35;p18" descr="Домашня сторінка - Національний юридичний університет імені Ярослава Мудрого">
            <a:extLst>
              <a:ext uri="{FF2B5EF4-FFF2-40B4-BE49-F238E27FC236}">
                <a16:creationId xmlns:a16="http://schemas.microsoft.com/office/drawing/2014/main" id="{3D74C2F5-839A-4C7C-3A87-C848461624A9}"/>
              </a:ext>
            </a:extLst>
          </p:cNvPr>
          <p:cNvPicPr preferRelativeResize="0"/>
          <p:nvPr/>
        </p:nvPicPr>
        <p:blipFill rotWithShape="1">
          <a:blip r:embed="rId4">
            <a:alphaModFix/>
          </a:blip>
          <a:srcRect/>
          <a:stretch/>
        </p:blipFill>
        <p:spPr>
          <a:xfrm>
            <a:off x="546318" y="4736092"/>
            <a:ext cx="1432338" cy="1382038"/>
          </a:xfrm>
          <a:prstGeom prst="rect">
            <a:avLst/>
          </a:prstGeom>
          <a:noFill/>
          <a:ln>
            <a:noFill/>
          </a:ln>
        </p:spPr>
      </p:pic>
      <p:pic>
        <p:nvPicPr>
          <p:cNvPr id="36" name="Google Shape;36;p18" descr="MSCA4Ukraine - Alexander von Humboldt-Foundation">
            <a:extLst>
              <a:ext uri="{FF2B5EF4-FFF2-40B4-BE49-F238E27FC236}">
                <a16:creationId xmlns:a16="http://schemas.microsoft.com/office/drawing/2014/main" id="{9A042716-D2E1-9929-99ED-E7E233335CB7}"/>
              </a:ext>
            </a:extLst>
          </p:cNvPr>
          <p:cNvPicPr preferRelativeResize="0"/>
          <p:nvPr/>
        </p:nvPicPr>
        <p:blipFill rotWithShape="1">
          <a:blip r:embed="rId5">
            <a:alphaModFix/>
          </a:blip>
          <a:srcRect/>
          <a:stretch/>
        </p:blipFill>
        <p:spPr>
          <a:xfrm>
            <a:off x="446428" y="1237406"/>
            <a:ext cx="2018321" cy="1181682"/>
          </a:xfrm>
          <a:prstGeom prst="rect">
            <a:avLst/>
          </a:prstGeom>
          <a:noFill/>
          <a:ln>
            <a:noFill/>
          </a:ln>
        </p:spPr>
      </p:pic>
      <p:sp>
        <p:nvSpPr>
          <p:cNvPr id="37" name="Google Shape;37;p18">
            <a:extLst>
              <a:ext uri="{FF2B5EF4-FFF2-40B4-BE49-F238E27FC236}">
                <a16:creationId xmlns:a16="http://schemas.microsoft.com/office/drawing/2014/main" id="{6746B43C-0A31-2252-1E81-AE7A8B438791}"/>
              </a:ext>
            </a:extLst>
          </p:cNvPr>
          <p:cNvSpPr txBox="1"/>
          <p:nvPr/>
        </p:nvSpPr>
        <p:spPr>
          <a:xfrm>
            <a:off x="5109576" y="4243914"/>
            <a:ext cx="6244224" cy="2477561"/>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600"/>
              </a:spcBef>
              <a:spcAft>
                <a:spcPts val="0"/>
              </a:spcAft>
              <a:buNone/>
            </a:pPr>
            <a:endParaRPr lang="en-GB" b="1" i="0" u="none" strike="noStrike" cap="none" dirty="0">
              <a:solidFill>
                <a:srgbClr val="000000"/>
              </a:solidFill>
              <a:latin typeface="Montserrat"/>
              <a:ea typeface="Montserrat"/>
              <a:cs typeface="Montserrat"/>
              <a:sym typeface="Montserrat"/>
            </a:endParaRPr>
          </a:p>
          <a:p>
            <a:pPr algn="r"/>
            <a:r>
              <a:rPr lang="en-GB" b="1" dirty="0">
                <a:latin typeface="Montserrat" pitchFamily="2" charset="77"/>
              </a:rPr>
              <a:t>Dr. Ievgeniia Kopytsia</a:t>
            </a:r>
            <a:br>
              <a:rPr lang="en-GB" dirty="0">
                <a:latin typeface="Montserrat" pitchFamily="2" charset="77"/>
              </a:rPr>
            </a:br>
            <a:r>
              <a:rPr lang="en-GB" dirty="0">
                <a:latin typeface="Montserrat" pitchFamily="2" charset="77"/>
              </a:rPr>
              <a:t>MSCA4Ukraine Research Fellow, University of Genoa</a:t>
            </a:r>
            <a:br>
              <a:rPr lang="en-GB" dirty="0">
                <a:latin typeface="Montserrat" pitchFamily="2" charset="77"/>
              </a:rPr>
            </a:br>
            <a:r>
              <a:rPr lang="en-GB" dirty="0">
                <a:latin typeface="Montserrat" pitchFamily="2" charset="77"/>
              </a:rPr>
              <a:t>Associate Professor, Yaroslav </a:t>
            </a:r>
            <a:r>
              <a:rPr lang="en-GB" dirty="0" err="1">
                <a:latin typeface="Montserrat" pitchFamily="2" charset="77"/>
              </a:rPr>
              <a:t>Mudryi</a:t>
            </a:r>
            <a:r>
              <a:rPr lang="en-GB" dirty="0">
                <a:latin typeface="Montserrat" pitchFamily="2" charset="77"/>
              </a:rPr>
              <a:t> National Law University</a:t>
            </a:r>
            <a:br>
              <a:rPr lang="en-GB" dirty="0">
                <a:latin typeface="Montserrat" pitchFamily="2" charset="77"/>
              </a:rPr>
            </a:br>
            <a:r>
              <a:rPr lang="en-GB" dirty="0">
                <a:latin typeface="Montserrat" pitchFamily="2" charset="77"/>
              </a:rPr>
              <a:t>Head, Centre for Sustainable Development and Environmental Law</a:t>
            </a:r>
          </a:p>
          <a:p>
            <a:pPr algn="r"/>
            <a:endParaRPr lang="en-GB" dirty="0">
              <a:latin typeface="Montserrat" pitchFamily="2" charset="77"/>
            </a:endParaRPr>
          </a:p>
          <a:p>
            <a:pPr algn="r"/>
            <a:r>
              <a:rPr lang="en-UA" dirty="0">
                <a:latin typeface="Montserrat" pitchFamily="2" charset="77"/>
              </a:rPr>
              <a:t>📧 </a:t>
            </a:r>
            <a:r>
              <a:rPr lang="en-GB" dirty="0" err="1">
                <a:latin typeface="Montserrat" pitchFamily="2" charset="77"/>
              </a:rPr>
              <a:t>ievgeniia.kopytsia@ikem.de</a:t>
            </a:r>
            <a:br>
              <a:rPr lang="en-GB" dirty="0">
                <a:latin typeface="Montserrat" pitchFamily="2" charset="77"/>
              </a:rPr>
            </a:br>
            <a:r>
              <a:rPr lang="en-UA" dirty="0">
                <a:latin typeface="Montserrat" pitchFamily="2" charset="77"/>
              </a:rPr>
              <a:t>🔗 </a:t>
            </a:r>
            <a:r>
              <a:rPr lang="en-GB" dirty="0">
                <a:latin typeface="Montserrat" pitchFamily="2" charset="77"/>
              </a:rPr>
              <a:t>LinkedIn: </a:t>
            </a:r>
            <a:r>
              <a:rPr lang="en-GB" dirty="0">
                <a:latin typeface="Montserrat" pitchFamily="2" charset="77"/>
                <a:hlinkClick r:id="rId6"/>
              </a:rPr>
              <a:t>https://www.linkedin.com/in/ievgeniiakopytsia</a:t>
            </a:r>
            <a:r>
              <a:rPr lang="en-GB" dirty="0">
                <a:hlinkClick r:id="rId6"/>
              </a:rPr>
              <a:t>/</a:t>
            </a:r>
            <a:endParaRPr lang="en-GB" dirty="0"/>
          </a:p>
          <a:p>
            <a:pPr marL="0" marR="0" lvl="0" indent="0" algn="r" rtl="0">
              <a:lnSpc>
                <a:spcPct val="100000"/>
              </a:lnSpc>
              <a:spcBef>
                <a:spcPts val="600"/>
              </a:spcBef>
              <a:spcAft>
                <a:spcPts val="0"/>
              </a:spcAft>
              <a:buNone/>
            </a:pPr>
            <a:endParaRPr lang="en-GB" i="0" u="none" strike="noStrike" cap="none" dirty="0">
              <a:solidFill>
                <a:srgbClr val="000000"/>
              </a:solidFill>
              <a:latin typeface="Montserrat"/>
              <a:ea typeface="Montserrat"/>
              <a:cs typeface="Montserrat"/>
              <a:sym typeface="Montserrat"/>
            </a:endParaRPr>
          </a:p>
          <a:p>
            <a:pPr marL="0" marR="0" lvl="0" indent="0" algn="r" rtl="0">
              <a:lnSpc>
                <a:spcPct val="100000"/>
              </a:lnSpc>
              <a:spcBef>
                <a:spcPts val="600"/>
              </a:spcBef>
              <a:spcAft>
                <a:spcPts val="0"/>
              </a:spcAft>
              <a:buNone/>
            </a:pPr>
            <a:endParaRPr dirty="0"/>
          </a:p>
        </p:txBody>
      </p:sp>
      <p:sp>
        <p:nvSpPr>
          <p:cNvPr id="38" name="Google Shape;38;p18">
            <a:extLst>
              <a:ext uri="{FF2B5EF4-FFF2-40B4-BE49-F238E27FC236}">
                <a16:creationId xmlns:a16="http://schemas.microsoft.com/office/drawing/2014/main" id="{5FAC6861-6998-9318-B130-E114DC91FB5F}"/>
              </a:ext>
            </a:extLst>
          </p:cNvPr>
          <p:cNvSpPr txBox="1"/>
          <p:nvPr/>
        </p:nvSpPr>
        <p:spPr>
          <a:xfrm>
            <a:off x="-6472238" y="-1985963"/>
            <a:ext cx="18473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941865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54B46CB-CF5A-8D39-164E-840698277E7E}"/>
              </a:ext>
            </a:extLst>
          </p:cNvPr>
          <p:cNvSpPr txBox="1"/>
          <p:nvPr/>
        </p:nvSpPr>
        <p:spPr>
          <a:xfrm>
            <a:off x="1870892" y="6112814"/>
            <a:ext cx="6096000" cy="830997"/>
          </a:xfrm>
          <a:prstGeom prst="rect">
            <a:avLst/>
          </a:prstGeom>
          <a:noFill/>
        </p:spPr>
        <p:txBody>
          <a:bodyPr wrap="square">
            <a:spAutoFit/>
          </a:bodyPr>
          <a:lstStyle/>
          <a:p>
            <a:endParaRPr lang="en-GB" sz="2400" b="1" dirty="0">
              <a:solidFill>
                <a:srgbClr val="C00000"/>
              </a:solidFill>
              <a:latin typeface="Montserrat" pitchFamily="2" charset="77"/>
            </a:endParaRPr>
          </a:p>
          <a:p>
            <a:endParaRPr lang="en-GB" sz="2400" b="1" dirty="0">
              <a:solidFill>
                <a:srgbClr val="C00000"/>
              </a:solidFill>
              <a:latin typeface="Montserrat" pitchFamily="2" charset="77"/>
            </a:endParaRPr>
          </a:p>
        </p:txBody>
      </p:sp>
      <p:sp>
        <p:nvSpPr>
          <p:cNvPr id="7" name="TextBox 6">
            <a:extLst>
              <a:ext uri="{FF2B5EF4-FFF2-40B4-BE49-F238E27FC236}">
                <a16:creationId xmlns:a16="http://schemas.microsoft.com/office/drawing/2014/main" id="{B1874C0B-6D4B-BBB6-C4B2-50DB1BC2B434}"/>
              </a:ext>
            </a:extLst>
          </p:cNvPr>
          <p:cNvSpPr txBox="1"/>
          <p:nvPr/>
        </p:nvSpPr>
        <p:spPr>
          <a:xfrm>
            <a:off x="6456338" y="4051585"/>
            <a:ext cx="6096000" cy="830997"/>
          </a:xfrm>
          <a:prstGeom prst="rect">
            <a:avLst/>
          </a:prstGeom>
          <a:noFill/>
        </p:spPr>
        <p:txBody>
          <a:bodyPr wrap="square">
            <a:spAutoFit/>
          </a:bodyPr>
          <a:lstStyle/>
          <a:p>
            <a:endParaRPr lang="en-GB" sz="2400" b="1" dirty="0">
              <a:solidFill>
                <a:srgbClr val="C00000"/>
              </a:solidFill>
              <a:latin typeface="Montserrat" pitchFamily="2" charset="77"/>
            </a:endParaRPr>
          </a:p>
          <a:p>
            <a:endParaRPr lang="en-GB" sz="2400" b="1" dirty="0">
              <a:solidFill>
                <a:srgbClr val="C00000"/>
              </a:solidFill>
              <a:latin typeface="Montserrat" pitchFamily="2" charset="77"/>
            </a:endParaRPr>
          </a:p>
        </p:txBody>
      </p:sp>
      <p:sp>
        <p:nvSpPr>
          <p:cNvPr id="9" name="TextBox 8">
            <a:extLst>
              <a:ext uri="{FF2B5EF4-FFF2-40B4-BE49-F238E27FC236}">
                <a16:creationId xmlns:a16="http://schemas.microsoft.com/office/drawing/2014/main" id="{C775890E-1910-45E9-D354-3460CC362EBE}"/>
              </a:ext>
            </a:extLst>
          </p:cNvPr>
          <p:cNvSpPr txBox="1"/>
          <p:nvPr/>
        </p:nvSpPr>
        <p:spPr>
          <a:xfrm>
            <a:off x="1096603" y="182765"/>
            <a:ext cx="9617852" cy="830997"/>
          </a:xfrm>
          <a:prstGeom prst="rect">
            <a:avLst/>
          </a:prstGeom>
          <a:noFill/>
        </p:spPr>
        <p:txBody>
          <a:bodyPr wrap="square">
            <a:spAutoFit/>
          </a:bodyPr>
          <a:lstStyle/>
          <a:p>
            <a:r>
              <a:rPr lang="en-GB" sz="2400" b="1" i="0" u="none" strike="sngStrike" dirty="0">
                <a:solidFill>
                  <a:srgbClr val="C00000"/>
                </a:solidFill>
                <a:effectLst/>
                <a:latin typeface="Montserrat" pitchFamily="2" charset="77"/>
              </a:rPr>
              <a:t>Energy</a:t>
            </a:r>
            <a:r>
              <a:rPr lang="en-GB" sz="2400" b="1" i="0" u="none" strike="noStrike" dirty="0">
                <a:solidFill>
                  <a:srgbClr val="C00000"/>
                </a:solidFill>
                <a:effectLst/>
                <a:latin typeface="Montserrat" pitchFamily="2" charset="77"/>
              </a:rPr>
              <a:t> Fossil Fuels </a:t>
            </a:r>
            <a:r>
              <a:rPr lang="en-GB" sz="2400" b="1" i="0" u="none" strike="noStrike" dirty="0">
                <a:solidFill>
                  <a:schemeClr val="tx1"/>
                </a:solidFill>
                <a:effectLst/>
                <a:latin typeface="Montserrat" pitchFamily="2" charset="77"/>
              </a:rPr>
              <a:t>as Source of </a:t>
            </a:r>
            <a:r>
              <a:rPr lang="en-GB" sz="2400" b="1" i="0" dirty="0">
                <a:solidFill>
                  <a:schemeClr val="tx1"/>
                </a:solidFill>
                <a:effectLst/>
                <a:latin typeface="Montserrat" pitchFamily="2" charset="77"/>
              </a:rPr>
              <a:t>D</a:t>
            </a:r>
            <a:r>
              <a:rPr lang="en-GB" sz="2400" b="1" i="0" dirty="0">
                <a:effectLst/>
                <a:latin typeface="Montserrat" pitchFamily="2" charset="77"/>
              </a:rPr>
              <a:t>emocratic Backsliding</a:t>
            </a:r>
          </a:p>
          <a:p>
            <a:r>
              <a:rPr lang="en-GB" sz="2400" b="1" i="0" u="none" strike="noStrike" dirty="0">
                <a:solidFill>
                  <a:srgbClr val="C00000"/>
                </a:solidFill>
                <a:effectLst/>
                <a:latin typeface="Montserrat" pitchFamily="2" charset="77"/>
              </a:rPr>
              <a:t> </a:t>
            </a:r>
            <a:endParaRPr lang="en-GB" sz="2400" b="1" dirty="0">
              <a:solidFill>
                <a:srgbClr val="C00000"/>
              </a:solidFill>
              <a:latin typeface="Montserrat" pitchFamily="2" charset="77"/>
            </a:endParaRPr>
          </a:p>
        </p:txBody>
      </p:sp>
      <p:sp>
        <p:nvSpPr>
          <p:cNvPr id="15" name="Rectangle 2">
            <a:extLst>
              <a:ext uri="{FF2B5EF4-FFF2-40B4-BE49-F238E27FC236}">
                <a16:creationId xmlns:a16="http://schemas.microsoft.com/office/drawing/2014/main" id="{E7DE6837-0862-DD74-D37F-274379FFCA24}"/>
              </a:ext>
            </a:extLst>
          </p:cNvPr>
          <p:cNvSpPr>
            <a:spLocks noChangeArrowheads="1"/>
          </p:cNvSpPr>
          <p:nvPr/>
        </p:nvSpPr>
        <p:spPr bwMode="auto">
          <a:xfrm>
            <a:off x="2004427" y="2405677"/>
            <a:ext cx="6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A" altLang="en-UA" sz="1000" b="0" i="0" u="none" strike="noStrike" cap="none" normalizeH="0" baseline="0" dirty="0">
                <a:ln>
                  <a:noFill/>
                </a:ln>
                <a:solidFill>
                  <a:schemeClr val="tx1"/>
                </a:solidFill>
                <a:effectLst/>
                <a:latin typeface="berkeleyMono"/>
              </a:rPr>
            </a:br>
            <a:endParaRPr kumimoji="0" lang="en-UA" altLang="en-UA" sz="1800" b="0" i="0" u="none" strike="noStrike" cap="none" normalizeH="0" baseline="0" dirty="0">
              <a:ln>
                <a:noFill/>
              </a:ln>
              <a:solidFill>
                <a:schemeClr val="tx1"/>
              </a:solidFill>
              <a:effectLst/>
              <a:latin typeface="Arial" panose="020B0604020202020204" pitchFamily="34" charset="0"/>
            </a:endParaRPr>
          </a:p>
        </p:txBody>
      </p:sp>
      <p:pic>
        <p:nvPicPr>
          <p:cNvPr id="19" name="Picture 18" descr="A graph with colored dots and numbers&#10;&#10;AI-generated content may be incorrect.">
            <a:extLst>
              <a:ext uri="{FF2B5EF4-FFF2-40B4-BE49-F238E27FC236}">
                <a16:creationId xmlns:a16="http://schemas.microsoft.com/office/drawing/2014/main" id="{D4FFC66E-7AFD-60C6-7F1B-B6851ADC0AD4}"/>
              </a:ext>
            </a:extLst>
          </p:cNvPr>
          <p:cNvPicPr>
            <a:picLocks noChangeAspect="1"/>
          </p:cNvPicPr>
          <p:nvPr/>
        </p:nvPicPr>
        <p:blipFill>
          <a:blip r:embed="rId3"/>
          <a:stretch>
            <a:fillRect/>
          </a:stretch>
        </p:blipFill>
        <p:spPr>
          <a:xfrm>
            <a:off x="2209800" y="780373"/>
            <a:ext cx="7772400" cy="5790242"/>
          </a:xfrm>
          <a:prstGeom prst="rect">
            <a:avLst/>
          </a:prstGeom>
        </p:spPr>
      </p:pic>
    </p:spTree>
    <p:extLst>
      <p:ext uri="{BB962C8B-B14F-4D97-AF65-F5344CB8AC3E}">
        <p14:creationId xmlns:p14="http://schemas.microsoft.com/office/powerpoint/2010/main" val="4090071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A921A-954C-4D2A-EF84-227CF6CF8C79}"/>
            </a:ext>
          </a:extLst>
        </p:cNvPr>
        <p:cNvGrpSpPr/>
        <p:nvPr/>
      </p:nvGrpSpPr>
      <p:grpSpPr>
        <a:xfrm>
          <a:off x="0" y="0"/>
          <a:ext cx="0" cy="0"/>
          <a:chOff x="0" y="0"/>
          <a:chExt cx="0" cy="0"/>
        </a:xfrm>
      </p:grpSpPr>
      <p:pic>
        <p:nvPicPr>
          <p:cNvPr id="4" name="Рисунок 3">
            <a:extLst>
              <a:ext uri="{FF2B5EF4-FFF2-40B4-BE49-F238E27FC236}">
                <a16:creationId xmlns:a16="http://schemas.microsoft.com/office/drawing/2014/main" id="{712557AE-396C-CB73-4A21-8475D8113303}"/>
              </a:ext>
            </a:extLst>
          </p:cNvPr>
          <p:cNvPicPr>
            <a:picLocks noChangeAspect="1"/>
          </p:cNvPicPr>
          <p:nvPr/>
        </p:nvPicPr>
        <p:blipFill>
          <a:blip r:embed="rId3"/>
          <a:stretch>
            <a:fillRect/>
          </a:stretch>
        </p:blipFill>
        <p:spPr>
          <a:xfrm rot="21342503">
            <a:off x="4324848" y="853192"/>
            <a:ext cx="7284087" cy="5373861"/>
          </a:xfrm>
          <a:prstGeom prst="rect">
            <a:avLst/>
          </a:prstGeom>
        </p:spPr>
      </p:pic>
      <p:sp>
        <p:nvSpPr>
          <p:cNvPr id="6" name="TextBox 5">
            <a:extLst>
              <a:ext uri="{FF2B5EF4-FFF2-40B4-BE49-F238E27FC236}">
                <a16:creationId xmlns:a16="http://schemas.microsoft.com/office/drawing/2014/main" id="{F57CB180-2213-2F2A-FF44-04D6B86C2B7F}"/>
              </a:ext>
            </a:extLst>
          </p:cNvPr>
          <p:cNvSpPr txBox="1"/>
          <p:nvPr/>
        </p:nvSpPr>
        <p:spPr>
          <a:xfrm>
            <a:off x="1870892" y="6112814"/>
            <a:ext cx="6096000" cy="830997"/>
          </a:xfrm>
          <a:prstGeom prst="rect">
            <a:avLst/>
          </a:prstGeom>
          <a:noFill/>
        </p:spPr>
        <p:txBody>
          <a:bodyPr wrap="square">
            <a:spAutoFit/>
          </a:bodyPr>
          <a:lstStyle/>
          <a:p>
            <a:endParaRPr lang="en-GB" sz="2400" b="1" dirty="0">
              <a:solidFill>
                <a:srgbClr val="C00000"/>
              </a:solidFill>
              <a:latin typeface="Montserrat" pitchFamily="2" charset="77"/>
            </a:endParaRPr>
          </a:p>
          <a:p>
            <a:endParaRPr lang="en-GB" sz="2400" b="1" dirty="0">
              <a:solidFill>
                <a:srgbClr val="C00000"/>
              </a:solidFill>
              <a:latin typeface="Montserrat" pitchFamily="2" charset="77"/>
            </a:endParaRPr>
          </a:p>
        </p:txBody>
      </p:sp>
      <p:sp>
        <p:nvSpPr>
          <p:cNvPr id="7" name="TextBox 6">
            <a:extLst>
              <a:ext uri="{FF2B5EF4-FFF2-40B4-BE49-F238E27FC236}">
                <a16:creationId xmlns:a16="http://schemas.microsoft.com/office/drawing/2014/main" id="{751A1F18-E535-D696-6050-90A0508CC2C0}"/>
              </a:ext>
            </a:extLst>
          </p:cNvPr>
          <p:cNvSpPr txBox="1"/>
          <p:nvPr/>
        </p:nvSpPr>
        <p:spPr>
          <a:xfrm>
            <a:off x="6456338" y="4051585"/>
            <a:ext cx="6096000" cy="830997"/>
          </a:xfrm>
          <a:prstGeom prst="rect">
            <a:avLst/>
          </a:prstGeom>
          <a:noFill/>
        </p:spPr>
        <p:txBody>
          <a:bodyPr wrap="square">
            <a:spAutoFit/>
          </a:bodyPr>
          <a:lstStyle/>
          <a:p>
            <a:endParaRPr lang="en-GB" sz="2400" b="1" dirty="0">
              <a:solidFill>
                <a:srgbClr val="C00000"/>
              </a:solidFill>
              <a:latin typeface="Montserrat" pitchFamily="2" charset="77"/>
            </a:endParaRPr>
          </a:p>
          <a:p>
            <a:endParaRPr lang="en-GB" sz="2400" b="1" dirty="0">
              <a:solidFill>
                <a:srgbClr val="C00000"/>
              </a:solidFill>
              <a:latin typeface="Montserrat" pitchFamily="2" charset="77"/>
            </a:endParaRPr>
          </a:p>
        </p:txBody>
      </p:sp>
      <p:sp>
        <p:nvSpPr>
          <p:cNvPr id="9" name="TextBox 8">
            <a:extLst>
              <a:ext uri="{FF2B5EF4-FFF2-40B4-BE49-F238E27FC236}">
                <a16:creationId xmlns:a16="http://schemas.microsoft.com/office/drawing/2014/main" id="{6196E0AE-D40B-A474-3CA5-554072EBA620}"/>
              </a:ext>
            </a:extLst>
          </p:cNvPr>
          <p:cNvSpPr txBox="1"/>
          <p:nvPr/>
        </p:nvSpPr>
        <p:spPr>
          <a:xfrm>
            <a:off x="360338" y="357349"/>
            <a:ext cx="6096000" cy="461665"/>
          </a:xfrm>
          <a:prstGeom prst="rect">
            <a:avLst/>
          </a:prstGeom>
          <a:noFill/>
        </p:spPr>
        <p:txBody>
          <a:bodyPr wrap="square">
            <a:spAutoFit/>
          </a:bodyPr>
          <a:lstStyle/>
          <a:p>
            <a:r>
              <a:rPr lang="en-GB" sz="2400" b="1" i="0" u="none" strike="sngStrike" dirty="0">
                <a:solidFill>
                  <a:srgbClr val="C00000"/>
                </a:solidFill>
                <a:effectLst/>
                <a:latin typeface="Montserrat" pitchFamily="2" charset="77"/>
              </a:rPr>
              <a:t>Energy</a:t>
            </a:r>
            <a:r>
              <a:rPr lang="en-GB" sz="2400" b="1" i="0" u="none" strike="noStrike" dirty="0">
                <a:solidFill>
                  <a:srgbClr val="C00000"/>
                </a:solidFill>
                <a:effectLst/>
                <a:latin typeface="Montserrat" pitchFamily="2" charset="77"/>
              </a:rPr>
              <a:t> Fossil Fuels </a:t>
            </a:r>
            <a:r>
              <a:rPr lang="en-GB" sz="2400" b="1" i="0" u="none" strike="noStrike" dirty="0">
                <a:solidFill>
                  <a:schemeClr val="tx1"/>
                </a:solidFill>
                <a:effectLst/>
                <a:latin typeface="Montserrat" pitchFamily="2" charset="77"/>
              </a:rPr>
              <a:t>as Source of War  </a:t>
            </a:r>
            <a:endParaRPr lang="en-GB" sz="2400" b="1" dirty="0">
              <a:solidFill>
                <a:schemeClr val="tx1"/>
              </a:solidFill>
              <a:latin typeface="Montserrat" pitchFamily="2" charset="77"/>
            </a:endParaRPr>
          </a:p>
        </p:txBody>
      </p:sp>
      <p:sp>
        <p:nvSpPr>
          <p:cNvPr id="2" name="TextBox 1">
            <a:extLst>
              <a:ext uri="{FF2B5EF4-FFF2-40B4-BE49-F238E27FC236}">
                <a16:creationId xmlns:a16="http://schemas.microsoft.com/office/drawing/2014/main" id="{218094D4-3E8A-19FE-696E-23544DD19093}"/>
              </a:ext>
            </a:extLst>
          </p:cNvPr>
          <p:cNvSpPr txBox="1"/>
          <p:nvPr/>
        </p:nvSpPr>
        <p:spPr>
          <a:xfrm>
            <a:off x="360338" y="2049246"/>
            <a:ext cx="3344559" cy="3754874"/>
          </a:xfrm>
          <a:prstGeom prst="rect">
            <a:avLst/>
          </a:prstGeom>
          <a:noFill/>
        </p:spPr>
        <p:txBody>
          <a:bodyPr wrap="square" rtlCol="0">
            <a:spAutoFit/>
          </a:bodyPr>
          <a:lstStyle/>
          <a:p>
            <a:r>
              <a:rPr lang="en-GB" b="1" i="0" dirty="0">
                <a:solidFill>
                  <a:srgbClr val="000000"/>
                </a:solidFill>
                <a:effectLst/>
                <a:latin typeface="Mukta" pitchFamily="2" charset="77"/>
              </a:rPr>
              <a:t>2021 Finnish Institute of International Affairs: </a:t>
            </a:r>
          </a:p>
          <a:p>
            <a:endParaRPr lang="en-GB" dirty="0">
              <a:latin typeface="Mukta" pitchFamily="2" charset="77"/>
            </a:endParaRPr>
          </a:p>
          <a:p>
            <a:r>
              <a:rPr lang="en-GB" b="0" i="0" dirty="0">
                <a:solidFill>
                  <a:srgbClr val="000000"/>
                </a:solidFill>
                <a:effectLst/>
                <a:latin typeface="Mukta" pitchFamily="2" charset="77"/>
              </a:rPr>
              <a:t>“the Western-driven transition away from a fossil fuel-based economy towards a renewable energy-based economy may deepen the Russian leadership’s suspicions about global climate policy. </a:t>
            </a:r>
          </a:p>
          <a:p>
            <a:endParaRPr lang="en-GB" dirty="0">
              <a:latin typeface="Mukta" pitchFamily="2" charset="77"/>
            </a:endParaRPr>
          </a:p>
          <a:p>
            <a:r>
              <a:rPr lang="en-GB" b="0" i="0" dirty="0">
                <a:solidFill>
                  <a:srgbClr val="000000"/>
                </a:solidFill>
                <a:effectLst/>
                <a:latin typeface="Mukta" pitchFamily="2" charset="77"/>
              </a:rPr>
              <a:t>Following Henderson and </a:t>
            </a:r>
            <a:r>
              <a:rPr lang="en-GB" b="0" i="0" dirty="0" err="1">
                <a:solidFill>
                  <a:srgbClr val="000000"/>
                </a:solidFill>
                <a:effectLst/>
                <a:latin typeface="Mukta" pitchFamily="2" charset="77"/>
              </a:rPr>
              <a:t>Mitrova</a:t>
            </a:r>
            <a:r>
              <a:rPr lang="en-GB" b="0" i="0" dirty="0">
                <a:solidFill>
                  <a:srgbClr val="000000"/>
                </a:solidFill>
                <a:effectLst/>
                <a:latin typeface="Mukta" pitchFamily="2" charset="77"/>
              </a:rPr>
              <a:t>, “the global rise in renewable energy source targets and the transition towards a decarbonized energy economy are regarded in Russia as a significant threat for export revenues and thus for Russian economic, and therefore political, security.”</a:t>
            </a:r>
            <a:endParaRPr lang="en-UA" dirty="0"/>
          </a:p>
        </p:txBody>
      </p:sp>
    </p:spTree>
    <p:extLst>
      <p:ext uri="{BB962C8B-B14F-4D97-AF65-F5344CB8AC3E}">
        <p14:creationId xmlns:p14="http://schemas.microsoft.com/office/powerpoint/2010/main" val="150032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C32BB5-4770-84AC-5010-9DB8940113B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7</a:t>
            </a:fld>
            <a:endParaRPr lang="en-GB"/>
          </a:p>
        </p:txBody>
      </p:sp>
      <p:sp>
        <p:nvSpPr>
          <p:cNvPr id="6" name="TextBox 5">
            <a:extLst>
              <a:ext uri="{FF2B5EF4-FFF2-40B4-BE49-F238E27FC236}">
                <a16:creationId xmlns:a16="http://schemas.microsoft.com/office/drawing/2014/main" id="{F0F43BCD-23DA-BB2D-04DA-D495127CDD1E}"/>
              </a:ext>
            </a:extLst>
          </p:cNvPr>
          <p:cNvSpPr txBox="1"/>
          <p:nvPr/>
        </p:nvSpPr>
        <p:spPr>
          <a:xfrm>
            <a:off x="438681" y="1366897"/>
            <a:ext cx="5045529" cy="4770537"/>
          </a:xfrm>
          <a:prstGeom prst="rect">
            <a:avLst/>
          </a:prstGeom>
          <a:noFill/>
        </p:spPr>
        <p:txBody>
          <a:bodyPr wrap="square">
            <a:spAutoFit/>
          </a:bodyPr>
          <a:lstStyle/>
          <a:p>
            <a:pPr algn="just"/>
            <a:endParaRPr lang="en-US" sz="1600" dirty="0">
              <a:latin typeface="Montserrat" pitchFamily="2" charset="77"/>
              <a:ea typeface="Calibri" panose="020F0502020204030204" pitchFamily="34" charset="0"/>
              <a:cs typeface="Times New Roman" panose="02020603050405020304" pitchFamily="18" charset="0"/>
            </a:endParaRPr>
          </a:p>
          <a:p>
            <a:pPr algn="just"/>
            <a:r>
              <a:rPr lang="en-US" sz="2000" b="1" dirty="0">
                <a:solidFill>
                  <a:srgbClr val="C00000"/>
                </a:solidFill>
                <a:effectLst/>
                <a:latin typeface="Montserrat" pitchFamily="2" charset="77"/>
                <a:ea typeface="Calibri" panose="020F0502020204030204" pitchFamily="34" charset="0"/>
                <a:cs typeface="Times New Roman" panose="02020603050405020304" pitchFamily="18" charset="0"/>
              </a:rPr>
              <a:t>$7 trillion was spent globally on fossil fuel subsidies in 2022, </a:t>
            </a:r>
            <a:r>
              <a:rPr lang="en-US" sz="2000" dirty="0">
                <a:solidFill>
                  <a:srgbClr val="000000"/>
                </a:solidFill>
                <a:effectLst/>
                <a:latin typeface="Montserrat" pitchFamily="2" charset="77"/>
                <a:ea typeface="Calibri" panose="020F0502020204030204" pitchFamily="34" charset="0"/>
                <a:cs typeface="Times New Roman" panose="02020603050405020304" pitchFamily="18" charset="0"/>
              </a:rPr>
              <a:t>with a substantial portion directly benefiting fossil fuel advocates. </a:t>
            </a:r>
          </a:p>
          <a:p>
            <a:pPr algn="just"/>
            <a:endParaRPr lang="en-US" sz="2000" dirty="0">
              <a:latin typeface="Montserrat" pitchFamily="2" charset="77"/>
              <a:ea typeface="Calibri" panose="020F0502020204030204" pitchFamily="34" charset="0"/>
              <a:cs typeface="Times New Roman" panose="02020603050405020304" pitchFamily="18" charset="0"/>
            </a:endParaRPr>
          </a:p>
          <a:p>
            <a:pPr algn="just"/>
            <a:r>
              <a:rPr lang="en-US" sz="2000" b="1" dirty="0">
                <a:solidFill>
                  <a:srgbClr val="000000"/>
                </a:solidFill>
                <a:effectLst/>
                <a:latin typeface="Montserrat" pitchFamily="2" charset="77"/>
                <a:ea typeface="Calibri" panose="020F0502020204030204" pitchFamily="34" charset="0"/>
                <a:cs typeface="Times New Roman" panose="02020603050405020304" pitchFamily="18" charset="0"/>
              </a:rPr>
              <a:t>Fueled by these subsidies, Russia earned over </a:t>
            </a:r>
            <a:r>
              <a:rPr lang="en-US" sz="2000" b="1" dirty="0">
                <a:solidFill>
                  <a:srgbClr val="C00000"/>
                </a:solidFill>
                <a:effectLst/>
                <a:latin typeface="Montserrat" pitchFamily="2" charset="77"/>
                <a:ea typeface="Calibri" panose="020F0502020204030204" pitchFamily="34" charset="0"/>
                <a:cs typeface="Times New Roman" panose="02020603050405020304" pitchFamily="18" charset="0"/>
              </a:rPr>
              <a:t>EUR </a:t>
            </a:r>
            <a:r>
              <a:rPr lang="uk-UA" sz="2000" b="1" dirty="0">
                <a:solidFill>
                  <a:srgbClr val="C00000"/>
                </a:solidFill>
                <a:latin typeface="Montserrat" pitchFamily="2" charset="77"/>
                <a:ea typeface="Calibri" panose="020F0502020204030204" pitchFamily="34" charset="0"/>
                <a:cs typeface="Times New Roman" panose="02020603050405020304" pitchFamily="18" charset="0"/>
              </a:rPr>
              <a:t>800</a:t>
            </a:r>
            <a:r>
              <a:rPr lang="en-US" sz="2000" b="1" dirty="0">
                <a:solidFill>
                  <a:srgbClr val="C00000"/>
                </a:solidFill>
                <a:effectLst/>
                <a:latin typeface="Montserrat" pitchFamily="2" charset="77"/>
                <a:ea typeface="Calibri" panose="020F0502020204030204" pitchFamily="34" charset="0"/>
                <a:cs typeface="Times New Roman" panose="02020603050405020304" pitchFamily="18" charset="0"/>
              </a:rPr>
              <a:t> billion</a:t>
            </a:r>
            <a:r>
              <a:rPr lang="en-US" sz="2000" b="1" dirty="0">
                <a:solidFill>
                  <a:srgbClr val="000000"/>
                </a:solidFill>
                <a:effectLst/>
                <a:latin typeface="Montserrat" pitchFamily="2" charset="77"/>
                <a:ea typeface="Calibri" panose="020F0502020204030204" pitchFamily="34" charset="0"/>
                <a:cs typeface="Times New Roman" panose="02020603050405020304" pitchFamily="18" charset="0"/>
              </a:rPr>
              <a:t> in revenues from fossil fuel exports since the onset of the full-scale war in Ukraine, giving it the ability to channel these funds towards militarization and weapon production.</a:t>
            </a:r>
          </a:p>
          <a:p>
            <a:pPr algn="just"/>
            <a:endParaRPr lang="en-UA" sz="1400" dirty="0">
              <a:effectLst/>
              <a:latin typeface="Montserrat" pitchFamily="2" charset="77"/>
              <a:ea typeface="Calibri" panose="020F0502020204030204" pitchFamily="34" charset="0"/>
              <a:cs typeface="Times New Roman" panose="02020603050405020304" pitchFamily="18" charset="0"/>
            </a:endParaRPr>
          </a:p>
          <a:p>
            <a:pPr algn="just"/>
            <a:r>
              <a:rPr lang="en-US" sz="1400" dirty="0">
                <a:solidFill>
                  <a:srgbClr val="000000"/>
                </a:solidFill>
                <a:effectLst/>
                <a:latin typeface="Montserrat" pitchFamily="2" charset="77"/>
                <a:ea typeface="Calibri" panose="020F0502020204030204" pitchFamily="34" charset="0"/>
                <a:cs typeface="Times New Roman" panose="02020603050405020304" pitchFamily="18" charset="0"/>
              </a:rPr>
              <a:t> </a:t>
            </a:r>
            <a:endParaRPr lang="en-UA" sz="1400" dirty="0">
              <a:effectLst/>
              <a:latin typeface="Montserrat" pitchFamily="2" charset="77"/>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C83496E6-F2BC-EBFE-EC06-40D276B3B1ED}"/>
              </a:ext>
            </a:extLst>
          </p:cNvPr>
          <p:cNvSpPr txBox="1"/>
          <p:nvPr/>
        </p:nvSpPr>
        <p:spPr>
          <a:xfrm>
            <a:off x="6096000" y="1741352"/>
            <a:ext cx="5045529" cy="3416320"/>
          </a:xfrm>
          <a:prstGeom prst="rect">
            <a:avLst/>
          </a:prstGeom>
          <a:noFill/>
        </p:spPr>
        <p:txBody>
          <a:bodyPr wrap="square">
            <a:spAutoFit/>
          </a:bodyPr>
          <a:lstStyle/>
          <a:p>
            <a:pPr algn="just"/>
            <a:r>
              <a:rPr lang="en-US" sz="1800" dirty="0">
                <a:solidFill>
                  <a:srgbClr val="000000"/>
                </a:solidFill>
                <a:effectLst/>
                <a:latin typeface="Montserrat" pitchFamily="2" charset="77"/>
                <a:ea typeface="Calibri" panose="020F0502020204030204" pitchFamily="34" charset="0"/>
                <a:cs typeface="Times New Roman" panose="02020603050405020304" pitchFamily="18" charset="0"/>
              </a:rPr>
              <a:t>Belgium, which allocated approximately </a:t>
            </a:r>
            <a:r>
              <a:rPr lang="en-US" sz="1800" b="1" dirty="0">
                <a:solidFill>
                  <a:srgbClr val="000000"/>
                </a:solidFill>
                <a:effectLst/>
                <a:latin typeface="Montserrat" pitchFamily="2" charset="77"/>
                <a:ea typeface="Calibri" panose="020F0502020204030204" pitchFamily="34" charset="0"/>
                <a:cs typeface="Times New Roman" panose="02020603050405020304" pitchFamily="18" charset="0"/>
              </a:rPr>
              <a:t>350 million euros </a:t>
            </a:r>
            <a:r>
              <a:rPr lang="en-US" sz="1800" dirty="0">
                <a:solidFill>
                  <a:srgbClr val="000000"/>
                </a:solidFill>
                <a:effectLst/>
                <a:latin typeface="Montserrat" pitchFamily="2" charset="77"/>
                <a:ea typeface="Calibri" panose="020F0502020204030204" pitchFamily="34" charset="0"/>
                <a:cs typeface="Times New Roman" panose="02020603050405020304" pitchFamily="18" charset="0"/>
              </a:rPr>
              <a:t>for humanitarian assistance to Ukraine while simultaneously investing billions in Russian liquefied natural gas (LNG). </a:t>
            </a:r>
          </a:p>
          <a:p>
            <a:pPr algn="just"/>
            <a:endParaRPr lang="en-US" sz="1800" dirty="0">
              <a:latin typeface="Montserrat" pitchFamily="2" charset="77"/>
              <a:ea typeface="Calibri" panose="020F0502020204030204" pitchFamily="34" charset="0"/>
              <a:cs typeface="Times New Roman" panose="02020603050405020304" pitchFamily="18" charset="0"/>
            </a:endParaRPr>
          </a:p>
          <a:p>
            <a:pPr algn="just"/>
            <a:endParaRPr lang="en-US" sz="1800" dirty="0">
              <a:solidFill>
                <a:srgbClr val="000000"/>
              </a:solidFill>
              <a:effectLst/>
              <a:latin typeface="Montserrat" pitchFamily="2" charset="77"/>
              <a:ea typeface="Calibri" panose="020F0502020204030204" pitchFamily="34" charset="0"/>
              <a:cs typeface="Times New Roman" panose="02020603050405020304" pitchFamily="18" charset="0"/>
            </a:endParaRPr>
          </a:p>
          <a:p>
            <a:pPr algn="just"/>
            <a:r>
              <a:rPr lang="en-US" sz="1800" dirty="0">
                <a:solidFill>
                  <a:srgbClr val="000000"/>
                </a:solidFill>
                <a:effectLst/>
                <a:latin typeface="Montserrat" pitchFamily="2" charset="77"/>
                <a:ea typeface="Calibri" panose="020F0502020204030204" pitchFamily="34" charset="0"/>
                <a:cs typeface="Times New Roman" panose="02020603050405020304" pitchFamily="18" charset="0"/>
              </a:rPr>
              <a:t>The EU spent </a:t>
            </a:r>
            <a:r>
              <a:rPr lang="en-US" sz="1800" b="1" dirty="0">
                <a:solidFill>
                  <a:srgbClr val="000000"/>
                </a:solidFill>
                <a:effectLst/>
                <a:latin typeface="Montserrat" pitchFamily="2" charset="77"/>
                <a:ea typeface="Calibri" panose="020F0502020204030204" pitchFamily="34" charset="0"/>
                <a:cs typeface="Times New Roman" panose="02020603050405020304" pitchFamily="18" charset="0"/>
              </a:rPr>
              <a:t>8.3 billion on Russian LNG in 2023,</a:t>
            </a:r>
            <a:r>
              <a:rPr lang="en-US" sz="1800" dirty="0">
                <a:solidFill>
                  <a:srgbClr val="000000"/>
                </a:solidFill>
                <a:effectLst/>
                <a:latin typeface="Montserrat" pitchFamily="2" charset="77"/>
                <a:ea typeface="Calibri" panose="020F0502020204030204" pitchFamily="34" charset="0"/>
                <a:cs typeface="Times New Roman" panose="02020603050405020304" pitchFamily="18" charset="0"/>
              </a:rPr>
              <a:t> even as it facilitated LNG exports to China and India through ongoing transshipments in the port of Zeebrugge.</a:t>
            </a:r>
          </a:p>
          <a:p>
            <a:pPr algn="just"/>
            <a:endParaRPr lang="en-US" sz="1800" dirty="0">
              <a:latin typeface="Montserrat" pitchFamily="2" charset="77"/>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03BDAC86-799F-3929-0507-460A9CEFD15C}"/>
              </a:ext>
            </a:extLst>
          </p:cNvPr>
          <p:cNvSpPr txBox="1"/>
          <p:nvPr/>
        </p:nvSpPr>
        <p:spPr>
          <a:xfrm>
            <a:off x="438681" y="281389"/>
            <a:ext cx="6098458" cy="369332"/>
          </a:xfrm>
          <a:prstGeom prst="rect">
            <a:avLst/>
          </a:prstGeom>
          <a:noFill/>
        </p:spPr>
        <p:txBody>
          <a:bodyPr wrap="square">
            <a:spAutoFit/>
          </a:bodyPr>
          <a:lstStyle/>
          <a:p>
            <a:r>
              <a:rPr lang="en-GB" sz="1800" b="1" i="0" u="none" strike="noStrike" dirty="0">
                <a:solidFill>
                  <a:schemeClr val="tx1"/>
                </a:solidFill>
                <a:effectLst/>
                <a:latin typeface="Montserrat" pitchFamily="2" charset="77"/>
              </a:rPr>
              <a:t>The Vicious Cycle or </a:t>
            </a:r>
            <a:r>
              <a:rPr lang="en-GB" sz="1800" b="1" dirty="0">
                <a:solidFill>
                  <a:srgbClr val="C00000"/>
                </a:solidFill>
                <a:latin typeface="Montserrat" pitchFamily="2" charset="77"/>
              </a:rPr>
              <a:t>t</a:t>
            </a:r>
            <a:r>
              <a:rPr lang="en-GB" sz="1800" b="1" i="0" u="none" strike="noStrike" dirty="0">
                <a:solidFill>
                  <a:srgbClr val="C00000"/>
                </a:solidFill>
                <a:effectLst/>
                <a:latin typeface="Montserrat" pitchFamily="2" charset="77"/>
              </a:rPr>
              <a:t>he Price of Dependency</a:t>
            </a:r>
          </a:p>
        </p:txBody>
      </p:sp>
    </p:spTree>
    <p:extLst>
      <p:ext uri="{BB962C8B-B14F-4D97-AF65-F5344CB8AC3E}">
        <p14:creationId xmlns:p14="http://schemas.microsoft.com/office/powerpoint/2010/main" val="2960556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EDC39F-B801-FEF1-EB90-82CD228DB10D}"/>
              </a:ext>
            </a:extLst>
          </p:cNvPr>
          <p:cNvSpPr>
            <a:spLocks noGrp="1"/>
          </p:cNvSpPr>
          <p:nvPr>
            <p:ph type="title"/>
          </p:nvPr>
        </p:nvSpPr>
        <p:spPr>
          <a:xfrm>
            <a:off x="541243" y="1125890"/>
            <a:ext cx="3571810" cy="3573516"/>
          </a:xfrm>
        </p:spPr>
        <p:txBody>
          <a:bodyPr vert="horz" lIns="91440" tIns="45720" rIns="91440" bIns="45720" rtlCol="0" anchor="b">
            <a:normAutofit/>
          </a:bodyPr>
          <a:lstStyle/>
          <a:p>
            <a:pPr>
              <a:lnSpc>
                <a:spcPct val="90000"/>
              </a:lnSpc>
              <a:spcBef>
                <a:spcPct val="0"/>
              </a:spcBef>
            </a:pPr>
            <a:r>
              <a:rPr lang="en-US" sz="3100" b="1" i="0" u="none" strike="noStrike" kern="1200" dirty="0">
                <a:solidFill>
                  <a:schemeClr val="tx1"/>
                </a:solidFill>
                <a:effectLst/>
                <a:latin typeface="+mj-lt"/>
                <a:ea typeface="+mj-ea"/>
                <a:cs typeface="+mj-cs"/>
              </a:rPr>
              <a:t>Average EU citizen has paid more than </a:t>
            </a:r>
            <a:r>
              <a:rPr lang="en-US" sz="3100" kern="1200" dirty="0">
                <a:solidFill>
                  <a:srgbClr val="C00000"/>
                </a:solidFill>
                <a:latin typeface="+mj-lt"/>
                <a:ea typeface="+mj-ea"/>
                <a:cs typeface="+mj-cs"/>
              </a:rPr>
              <a:t>5</a:t>
            </a:r>
            <a:r>
              <a:rPr lang="en-US" sz="3100" b="1" i="0" u="none" strike="noStrike" kern="1200" dirty="0">
                <a:solidFill>
                  <a:srgbClr val="C00000"/>
                </a:solidFill>
                <a:effectLst/>
                <a:latin typeface="+mj-lt"/>
                <a:ea typeface="+mj-ea"/>
                <a:cs typeface="+mj-cs"/>
              </a:rPr>
              <a:t>00 EUR </a:t>
            </a:r>
            <a:r>
              <a:rPr lang="en-US" sz="3100" b="1" i="0" u="none" strike="noStrike" kern="1200" dirty="0">
                <a:solidFill>
                  <a:schemeClr val="tx1"/>
                </a:solidFill>
                <a:effectLst/>
                <a:latin typeface="+mj-lt"/>
                <a:ea typeface="+mj-ea"/>
                <a:cs typeface="+mj-cs"/>
              </a:rPr>
              <a:t>for Russian fossil fuels since invasion</a:t>
            </a:r>
            <a:br>
              <a:rPr lang="en-US" sz="3100" kern="1200" dirty="0">
                <a:solidFill>
                  <a:schemeClr val="tx1"/>
                </a:solidFill>
                <a:effectLst/>
                <a:latin typeface="+mj-lt"/>
                <a:ea typeface="+mj-ea"/>
                <a:cs typeface="+mj-cs"/>
              </a:rPr>
            </a:br>
            <a:endParaRPr lang="en-US" sz="3100" kern="1200" dirty="0">
              <a:solidFill>
                <a:schemeClr val="tx1"/>
              </a:solidFill>
              <a:latin typeface="+mj-lt"/>
              <a:ea typeface="+mj-ea"/>
              <a:cs typeface="+mj-cs"/>
            </a:endParaRPr>
          </a:p>
        </p:txBody>
      </p:sp>
      <p:sp>
        <p:nvSpPr>
          <p:cNvPr id="16"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Объект 4">
            <a:extLst>
              <a:ext uri="{FF2B5EF4-FFF2-40B4-BE49-F238E27FC236}">
                <a16:creationId xmlns:a16="http://schemas.microsoft.com/office/drawing/2014/main" id="{89E7BE47-F914-7732-1815-53008900C353}"/>
              </a:ext>
            </a:extLst>
          </p:cNvPr>
          <p:cNvPicPr>
            <a:picLocks noChangeAspect="1"/>
          </p:cNvPicPr>
          <p:nvPr/>
        </p:nvPicPr>
        <p:blipFill>
          <a:blip r:embed="rId2"/>
          <a:stretch>
            <a:fillRect/>
          </a:stretch>
        </p:blipFill>
        <p:spPr>
          <a:xfrm>
            <a:off x="4654296" y="727840"/>
            <a:ext cx="7214616" cy="5374888"/>
          </a:xfrm>
          <a:prstGeom prst="rect">
            <a:avLst/>
          </a:prstGeom>
          <a:noFill/>
        </p:spPr>
      </p:pic>
      <p:sp>
        <p:nvSpPr>
          <p:cNvPr id="3" name="TextBox 2">
            <a:extLst>
              <a:ext uri="{FF2B5EF4-FFF2-40B4-BE49-F238E27FC236}">
                <a16:creationId xmlns:a16="http://schemas.microsoft.com/office/drawing/2014/main" id="{DD9D84A8-ECC4-C828-B73E-B58D441E89B5}"/>
              </a:ext>
            </a:extLst>
          </p:cNvPr>
          <p:cNvSpPr txBox="1"/>
          <p:nvPr/>
        </p:nvSpPr>
        <p:spPr>
          <a:xfrm>
            <a:off x="541243" y="6363222"/>
            <a:ext cx="2981907" cy="307777"/>
          </a:xfrm>
          <a:prstGeom prst="rect">
            <a:avLst/>
          </a:prstGeom>
          <a:noFill/>
        </p:spPr>
        <p:txBody>
          <a:bodyPr wrap="none" rtlCol="0">
            <a:spAutoFit/>
          </a:bodyPr>
          <a:lstStyle/>
          <a:p>
            <a:r>
              <a:rPr lang="en-GB" dirty="0"/>
              <a:t>https://</a:t>
            </a:r>
            <a:r>
              <a:rPr lang="en-GB" dirty="0" err="1"/>
              <a:t>www.russiafossiltracker.com</a:t>
            </a:r>
            <a:endParaRPr lang="en-UA" dirty="0"/>
          </a:p>
        </p:txBody>
      </p:sp>
    </p:spTree>
    <p:extLst>
      <p:ext uri="{BB962C8B-B14F-4D97-AF65-F5344CB8AC3E}">
        <p14:creationId xmlns:p14="http://schemas.microsoft.com/office/powerpoint/2010/main" val="3905486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4"/>
          <p:cNvSpPr/>
          <p:nvPr/>
        </p:nvSpPr>
        <p:spPr>
          <a:xfrm>
            <a:off x="0" y="0"/>
            <a:ext cx="12192000" cy="6858000"/>
          </a:xfrm>
          <a:prstGeom prst="rect">
            <a:avLst/>
          </a:prstGeom>
          <a:solidFill>
            <a:srgbClr val="FFFFFF"/>
          </a:solidFill>
          <a:ln>
            <a:noFill/>
          </a:ln>
        </p:spPr>
        <p:txBody>
          <a:bodyPr spcFirstLastPara="1" wrap="square" lIns="121900" tIns="121900" rIns="121900" bIns="121900" anchor="ctr" anchorCtr="0">
            <a:noAutofit/>
          </a:bodyPr>
          <a:lstStyle/>
          <a:p>
            <a:pPr algn="ctr"/>
            <a:endParaRPr sz="1867">
              <a:latin typeface="Roboto"/>
              <a:ea typeface="Roboto"/>
              <a:cs typeface="Roboto"/>
              <a:sym typeface="Roboto"/>
            </a:endParaRPr>
          </a:p>
        </p:txBody>
      </p:sp>
      <p:pic>
        <p:nvPicPr>
          <p:cNvPr id="210" name="Google Shape;210;p34"/>
          <p:cNvPicPr preferRelativeResize="0"/>
          <p:nvPr/>
        </p:nvPicPr>
        <p:blipFill>
          <a:blip r:embed="rId3">
            <a:alphaModFix/>
          </a:blip>
          <a:stretch>
            <a:fillRect/>
          </a:stretch>
        </p:blipFill>
        <p:spPr>
          <a:xfrm>
            <a:off x="79233" y="0"/>
            <a:ext cx="10220467" cy="6744632"/>
          </a:xfrm>
          <a:prstGeom prst="rect">
            <a:avLst/>
          </a:prstGeom>
          <a:noFill/>
          <a:ln>
            <a:noFill/>
          </a:ln>
        </p:spPr>
      </p:pic>
      <p:sp>
        <p:nvSpPr>
          <p:cNvPr id="3" name="TextBox 2">
            <a:extLst>
              <a:ext uri="{FF2B5EF4-FFF2-40B4-BE49-F238E27FC236}">
                <a16:creationId xmlns:a16="http://schemas.microsoft.com/office/drawing/2014/main" id="{922D80C0-FE21-4979-DCB1-E1A4352BF3FD}"/>
              </a:ext>
            </a:extLst>
          </p:cNvPr>
          <p:cNvSpPr txBox="1"/>
          <p:nvPr/>
        </p:nvSpPr>
        <p:spPr>
          <a:xfrm>
            <a:off x="7429500" y="4209247"/>
            <a:ext cx="3924933" cy="1600438"/>
          </a:xfrm>
          <a:prstGeom prst="rect">
            <a:avLst/>
          </a:prstGeom>
          <a:noFill/>
        </p:spPr>
        <p:txBody>
          <a:bodyPr wrap="square">
            <a:spAutoFit/>
          </a:bodyPr>
          <a:lstStyle/>
          <a:p>
            <a:pPr algn="r"/>
            <a:r>
              <a:rPr lang="en-GB" b="0" i="0" u="none" strike="noStrike" dirty="0">
                <a:solidFill>
                  <a:srgbClr val="000000"/>
                </a:solidFill>
                <a:effectLst/>
                <a:latin typeface="Montserrat" pitchFamily="2" charset="77"/>
              </a:rPr>
              <a:t>Despite the outcry against Russia’s aggression in Ukraine, European and G7 countries’ policies remain contradictory. While publicly condemning Russia’s actions, these nations continue to provide financial support through fossil fuel purchases. </a:t>
            </a:r>
            <a:endParaRPr lang="en-UA" dirty="0">
              <a:latin typeface="Montserrat" pitchFamily="2" charset="77"/>
            </a:endParaRPr>
          </a:p>
        </p:txBody>
      </p:sp>
    </p:spTree>
  </p:cSld>
  <p:clrMapOvr>
    <a:masterClrMapping/>
  </p:clrMapOvr>
</p:sld>
</file>

<file path=ppt/theme/theme1.xml><?xml version="1.0" encoding="utf-8"?>
<a:theme xmlns:a="http://schemas.openxmlformats.org/drawingml/2006/main" name="Office Theme">
  <a:themeElements>
    <a:clrScheme name="Custom 242">
      <a:dk1>
        <a:srgbClr val="000000"/>
      </a:dk1>
      <a:lt1>
        <a:srgbClr val="FFFFFF"/>
      </a:lt1>
      <a:dk2>
        <a:srgbClr val="414B6A"/>
      </a:dk2>
      <a:lt2>
        <a:srgbClr val="F3BF2F"/>
      </a:lt2>
      <a:accent1>
        <a:srgbClr val="FF5851"/>
      </a:accent1>
      <a:accent2>
        <a:srgbClr val="AC9480"/>
      </a:accent2>
      <a:accent3>
        <a:srgbClr val="081C34"/>
      </a:accent3>
      <a:accent4>
        <a:srgbClr val="3A4E77"/>
      </a:accent4>
      <a:accent5>
        <a:srgbClr val="5C83B7"/>
      </a:accent5>
      <a:accent6>
        <a:srgbClr val="C2D3E7"/>
      </a:accent6>
      <a:hlink>
        <a:srgbClr val="5C83B7"/>
      </a:hlink>
      <a:folHlink>
        <a:srgbClr val="C0C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4E6347C48554604491F478AE01492E12" ma:contentTypeVersion="14" ma:contentTypeDescription="Ein neues Dokument erstellen." ma:contentTypeScope="" ma:versionID="5f23c888c2d2aa93bf1d3907520ab451">
  <xsd:schema xmlns:xsd="http://www.w3.org/2001/XMLSchema" xmlns:xs="http://www.w3.org/2001/XMLSchema" xmlns:p="http://schemas.microsoft.com/office/2006/metadata/properties" xmlns:ns2="33f22dfb-9e21-4ca2-8f95-8a75a7112f92" xmlns:ns3="fa3fd428-f988-4e41-906c-183e9a790425" targetNamespace="http://schemas.microsoft.com/office/2006/metadata/properties" ma:root="true" ma:fieldsID="ab7aacee67392471e1175e8076d6b306" ns2:_="" ns3:_="">
    <xsd:import namespace="33f22dfb-9e21-4ca2-8f95-8a75a7112f92"/>
    <xsd:import namespace="fa3fd428-f988-4e41-906c-183e9a79042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f22dfb-9e21-4ca2-8f95-8a75a7112f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Bildmarkierungen" ma:readOnly="false" ma:fieldId="{5cf76f15-5ced-4ddc-b409-7134ff3c332f}" ma:taxonomyMulti="true" ma:sspId="356a4315-cff7-4f85-a1eb-8a006a8ed875"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a3fd428-f988-4e41-906c-183e9a790425" elementFormDefault="qualified">
    <xsd:import namespace="http://schemas.microsoft.com/office/2006/documentManagement/types"/>
    <xsd:import namespace="http://schemas.microsoft.com/office/infopath/2007/PartnerControls"/>
    <xsd:element name="SharedWithUsers" ma:index="12"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Freigegeben für - Details" ma:internalName="SharedWithDetails" ma:readOnly="true">
      <xsd:simpleType>
        <xsd:restriction base="dms:Note">
          <xsd:maxLength value="255"/>
        </xsd:restriction>
      </xsd:simpleType>
    </xsd:element>
    <xsd:element name="TaxCatchAll" ma:index="20" nillable="true" ma:displayName="Taxonomy Catch All Column" ma:hidden="true" ma:list="{cc64536e-d427-4e29-81dc-1413bbf8c810}" ma:internalName="TaxCatchAll" ma:showField="CatchAllData" ma:web="fa3fd428-f988-4e41-906c-183e9a7904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fa3fd428-f988-4e41-906c-183e9a790425" xsi:nil="true"/>
    <lcf76f155ced4ddcb4097134ff3c332f xmlns="33f22dfb-9e21-4ca2-8f95-8a75a7112f9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7B0B4EC-0685-4273-905D-84401CC95DE4}">
  <ds:schemaRefs>
    <ds:schemaRef ds:uri="http://schemas.microsoft.com/sharepoint/v3/contenttype/forms"/>
  </ds:schemaRefs>
</ds:datastoreItem>
</file>

<file path=customXml/itemProps2.xml><?xml version="1.0" encoding="utf-8"?>
<ds:datastoreItem xmlns:ds="http://schemas.openxmlformats.org/officeDocument/2006/customXml" ds:itemID="{5D3C2430-70E9-4945-A170-27A293EBE928}">
  <ds:schemaRefs>
    <ds:schemaRef ds:uri="33f22dfb-9e21-4ca2-8f95-8a75a7112f92"/>
    <ds:schemaRef ds:uri="fa3fd428-f988-4e41-906c-183e9a79042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55BCDAD-3901-448B-8F7F-63E91E95AA1F}">
  <ds:schemaRefs>
    <ds:schemaRef ds:uri="http://purl.org/dc/dcmitype/"/>
    <ds:schemaRef ds:uri="fa3fd428-f988-4e41-906c-183e9a790425"/>
    <ds:schemaRef ds:uri="http://schemas.microsoft.com/office/2006/metadata/properties"/>
    <ds:schemaRef ds:uri="http://schemas.microsoft.com/office/infopath/2007/PartnerControls"/>
    <ds:schemaRef ds:uri="http://purl.org/dc/terms/"/>
    <ds:schemaRef ds:uri="http://schemas.microsoft.com/office/2006/documentManagement/types"/>
    <ds:schemaRef ds:uri="http://www.w3.org/XML/1998/namespace"/>
    <ds:schemaRef ds:uri="http://purl.org/dc/elements/1.1/"/>
    <ds:schemaRef ds:uri="33f22dfb-9e21-4ca2-8f95-8a75a7112f92"/>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157683</TotalTime>
  <Words>4373</Words>
  <Application>Microsoft Macintosh PowerPoint</Application>
  <PresentationFormat>Widescreen</PresentationFormat>
  <Paragraphs>353</Paragraphs>
  <Slides>46</Slides>
  <Notes>28</Notes>
  <HiddenSlides>0</HiddenSlides>
  <MMClips>0</MMClips>
  <ScaleCrop>false</ScaleCrop>
  <HeadingPairs>
    <vt:vector size="6" baseType="variant">
      <vt:variant>
        <vt:lpstr>Fonts Used</vt:lpstr>
      </vt:variant>
      <vt:variant>
        <vt:i4>28</vt:i4>
      </vt:variant>
      <vt:variant>
        <vt:lpstr>Theme</vt:lpstr>
      </vt:variant>
      <vt:variant>
        <vt:i4>1</vt:i4>
      </vt:variant>
      <vt:variant>
        <vt:lpstr>Slide Titles</vt:lpstr>
      </vt:variant>
      <vt:variant>
        <vt:i4>46</vt:i4>
      </vt:variant>
    </vt:vector>
  </HeadingPairs>
  <TitlesOfParts>
    <vt:vector size="75" baseType="lpstr">
      <vt:lpstr>Hind</vt:lpstr>
      <vt:lpstr>ProximaNova</vt:lpstr>
      <vt:lpstr>Aptos</vt:lpstr>
      <vt:lpstr>Helvetica</vt:lpstr>
      <vt:lpstr>Noto Serif</vt:lpstr>
      <vt:lpstr>var(--tr-font-medium)</vt:lpstr>
      <vt:lpstr>Arial</vt:lpstr>
      <vt:lpstr>Wingdings</vt:lpstr>
      <vt:lpstr>Graphik Web</vt:lpstr>
      <vt:lpstr>Roboto Slab</vt:lpstr>
      <vt:lpstr>berkeleyMono</vt:lpstr>
      <vt:lpstr>Open Sans</vt:lpstr>
      <vt:lpstr>-apple-system</vt:lpstr>
      <vt:lpstr>Lora</vt:lpstr>
      <vt:lpstr>Helvetica Neue</vt:lpstr>
      <vt:lpstr>Century Gothic</vt:lpstr>
      <vt:lpstr>fkGroteskNeue</vt:lpstr>
      <vt:lpstr>Georgia</vt:lpstr>
      <vt:lpstr>Noto Serif JP</vt:lpstr>
      <vt:lpstr>Montserrat</vt:lpstr>
      <vt:lpstr>Liberation Sans</vt:lpstr>
      <vt:lpstr>Source Serif Pro</vt:lpstr>
      <vt:lpstr>Times New Roman</vt:lpstr>
      <vt:lpstr>Mukta</vt:lpstr>
      <vt:lpstr>Roboto</vt:lpstr>
      <vt:lpstr>Cormorant Garamond Bold</vt:lpstr>
      <vt:lpstr>AkkuratLLWeb</vt:lpstr>
      <vt:lpstr>Source Sans Pro</vt:lpstr>
      <vt:lpstr>Office Theme</vt:lpstr>
      <vt:lpstr>Net Zero is Peace? </vt:lpstr>
      <vt:lpstr>PowerPoint Presentation</vt:lpstr>
      <vt:lpstr>PowerPoint Presentation</vt:lpstr>
      <vt:lpstr>PowerPoint Presentation</vt:lpstr>
      <vt:lpstr>PowerPoint Presentation</vt:lpstr>
      <vt:lpstr>PowerPoint Presentation</vt:lpstr>
      <vt:lpstr>PowerPoint Presentation</vt:lpstr>
      <vt:lpstr>Average EU citizen has paid more than 500 EUR for Russian fossil fuels since invasion </vt:lpstr>
      <vt:lpstr>PowerPoint Presentation</vt:lpstr>
      <vt:lpstr>PowerPoint Presentation</vt:lpstr>
      <vt:lpstr>INSTEAD: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Energy Transition is NOT a luxury   In Ukraine, we do not have the luxury of time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Merefa Community Microgrid:  Distributed Energy Resource Deployment in Ukraine</vt:lpstr>
      <vt:lpstr>PowerPoint Presentation</vt:lpstr>
      <vt:lpstr>PowerPoint Presentation</vt:lpstr>
      <vt:lpstr>PowerPoint Presentation</vt:lpstr>
      <vt:lpstr>  </vt:lpstr>
      <vt:lpstr>Does NET ZERO = Inclusive?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A short quiz as a food for thought:</vt:lpstr>
      <vt:lpstr>                     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Evheniia B.</dc:creator>
  <cp:lastModifiedBy>Ievgeniia Kopytsia</cp:lastModifiedBy>
  <cp:revision>93</cp:revision>
  <dcterms:created xsi:type="dcterms:W3CDTF">2022-05-30T13:51:08Z</dcterms:created>
  <dcterms:modified xsi:type="dcterms:W3CDTF">2025-12-16T13:02:57Z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0x0101004E6347C48554604491F478AE01492E12</vt:lpwstr>
  </property>
  <property fmtid="{D5CDD505-2E9C-101B-9397-08002B2CF9AE}" pid="3" name="MediaServiceImageTags">
    <vt:lpwstr/>
  </property>
</Properties>
</file>